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4"/>
  </p:notesMasterIdLst>
  <p:sldIdLst>
    <p:sldId id="256" r:id="rId2"/>
    <p:sldId id="257" r:id="rId3"/>
    <p:sldId id="284" r:id="rId4"/>
    <p:sldId id="285" r:id="rId5"/>
    <p:sldId id="258" r:id="rId6"/>
    <p:sldId id="298" r:id="rId7"/>
    <p:sldId id="259" r:id="rId8"/>
    <p:sldId id="286" r:id="rId9"/>
    <p:sldId id="287" r:id="rId10"/>
    <p:sldId id="307" r:id="rId11"/>
    <p:sldId id="308" r:id="rId12"/>
    <p:sldId id="309" r:id="rId13"/>
    <p:sldId id="318" r:id="rId14"/>
    <p:sldId id="310" r:id="rId15"/>
    <p:sldId id="288" r:id="rId16"/>
    <p:sldId id="303" r:id="rId17"/>
    <p:sldId id="293" r:id="rId18"/>
    <p:sldId id="294" r:id="rId19"/>
    <p:sldId id="317" r:id="rId20"/>
    <p:sldId id="305" r:id="rId21"/>
    <p:sldId id="301" r:id="rId22"/>
    <p:sldId id="304" r:id="rId23"/>
    <p:sldId id="295" r:id="rId24"/>
    <p:sldId id="319" r:id="rId25"/>
    <p:sldId id="306" r:id="rId26"/>
    <p:sldId id="289" r:id="rId27"/>
    <p:sldId id="291" r:id="rId28"/>
    <p:sldId id="296" r:id="rId29"/>
    <p:sldId id="320" r:id="rId30"/>
    <p:sldId id="313" r:id="rId31"/>
    <p:sldId id="321" r:id="rId32"/>
    <p:sldId id="297" r:id="rId33"/>
    <p:sldId id="322" r:id="rId34"/>
    <p:sldId id="316" r:id="rId35"/>
    <p:sldId id="323" r:id="rId36"/>
    <p:sldId id="311" r:id="rId37"/>
    <p:sldId id="312" r:id="rId38"/>
    <p:sldId id="314" r:id="rId39"/>
    <p:sldId id="266" r:id="rId40"/>
    <p:sldId id="279" r:id="rId41"/>
    <p:sldId id="324" r:id="rId42"/>
    <p:sldId id="325" r:id="rId43"/>
  </p:sldIdLst>
  <p:sldSz cx="9144000" cy="5143500" type="screen16x9"/>
  <p:notesSz cx="6858000" cy="9144000"/>
  <p:embeddedFontLst>
    <p:embeddedFont>
      <p:font typeface="Arial Black" pitchFamily="34" charset="0"/>
      <p:bold r:id="rId45"/>
    </p:embeddedFont>
    <p:embeddedFont>
      <p:font typeface="Roboto Condensed" charset="0"/>
      <p:regular r:id="rId46"/>
      <p:bold r:id="rId47"/>
      <p:italic r:id="rId48"/>
      <p:boldItalic r:id="rId49"/>
    </p:embeddedFont>
    <p:embeddedFont>
      <p:font typeface="Roboto Condensed Light" charset="0"/>
      <p:regular r:id="rId50"/>
      <p:bold r:id="rId51"/>
      <p:italic r:id="rId52"/>
      <p:boldItalic r:id="rId53"/>
    </p:embeddedFont>
    <p:embeddedFont>
      <p:font typeface="Arvo"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D0CEB5D-181E-4217-9A9D-8D7E9291B4E4}">
  <a:tblStyle styleId="{0D0CEB5D-181E-4217-9A9D-8D7E9291B4E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88" y="-22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DCB99-7D18-47F2-AC42-AF89612B654B}"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7C2F65EF-FE45-43B8-979D-13193456D9AE}">
      <dgm:prSet phldrT="[Text]" custT="1"/>
      <dgm:spPr/>
      <dgm:t>
        <a:bodyPr/>
        <a:lstStyle/>
        <a:p>
          <a:r>
            <a:rPr lang="en-US" sz="1400" b="1" smtClean="0"/>
            <a:t>Central and State Advisory Boards</a:t>
          </a:r>
        </a:p>
        <a:p>
          <a:r>
            <a:rPr lang="en-US" sz="1200" b="1" smtClean="0"/>
            <a:t>Nominated Members-Total 18</a:t>
          </a:r>
          <a:endParaRPr lang="en-US" sz="1200" b="1" dirty="0"/>
        </a:p>
      </dgm:t>
    </dgm:pt>
    <dgm:pt modelId="{F3D02B76-A566-469D-B258-B184725791AB}" type="parTrans" cxnId="{FED58F51-5739-4876-9A92-A9684C287017}">
      <dgm:prSet/>
      <dgm:spPr/>
      <dgm:t>
        <a:bodyPr/>
        <a:lstStyle/>
        <a:p>
          <a:endParaRPr lang="en-US"/>
        </a:p>
      </dgm:t>
    </dgm:pt>
    <dgm:pt modelId="{861C3DB4-EA85-4576-AA65-6780918CECC1}" type="sibTrans" cxnId="{FED58F51-5739-4876-9A92-A9684C287017}">
      <dgm:prSet/>
      <dgm:spPr/>
      <dgm:t>
        <a:bodyPr/>
        <a:lstStyle/>
        <a:p>
          <a:endParaRPr lang="en-US"/>
        </a:p>
      </dgm:t>
    </dgm:pt>
    <dgm:pt modelId="{25D5DB47-AD44-484C-A3E9-72D3328E9A52}">
      <dgm:prSet phldrT="[Text]" custT="1"/>
      <dgm:spPr/>
      <dgm:t>
        <a:bodyPr/>
        <a:lstStyle/>
        <a:p>
          <a:r>
            <a:rPr lang="en-US" sz="1200" b="1" dirty="0" smtClean="0"/>
            <a:t>Three representatives of national / state level Chambers of Commerce and Industry</a:t>
          </a:r>
          <a:endParaRPr lang="en-US" sz="1200" b="1" dirty="0"/>
        </a:p>
      </dgm:t>
    </dgm:pt>
    <dgm:pt modelId="{55721F23-A3FB-4148-BCB2-112A2ECC2EF2}" type="parTrans" cxnId="{163847FC-9807-4DF1-9CA7-1FC86BD7B068}">
      <dgm:prSet/>
      <dgm:spPr/>
      <dgm:t>
        <a:bodyPr/>
        <a:lstStyle/>
        <a:p>
          <a:endParaRPr lang="en-US"/>
        </a:p>
      </dgm:t>
    </dgm:pt>
    <dgm:pt modelId="{27F684C1-F28B-4BC6-B4D2-6948E05074F4}" type="sibTrans" cxnId="{163847FC-9807-4DF1-9CA7-1FC86BD7B068}">
      <dgm:prSet/>
      <dgm:spPr/>
      <dgm:t>
        <a:bodyPr/>
        <a:lstStyle/>
        <a:p>
          <a:endParaRPr lang="en-US"/>
        </a:p>
      </dgm:t>
    </dgm:pt>
    <dgm:pt modelId="{9E37FF64-7743-4B32-8FA0-524506B5157D}">
      <dgm:prSet phldrT="[Text]" custT="1"/>
      <dgm:spPr/>
      <dgm:t>
        <a:bodyPr/>
        <a:lstStyle/>
        <a:p>
          <a:r>
            <a:rPr lang="en-US" sz="1100" b="1" dirty="0" smtClean="0"/>
            <a:t>Five Experts from the field of disability and rehabilitation</a:t>
          </a:r>
          <a:endParaRPr lang="en-US" sz="1100" b="1" dirty="0"/>
        </a:p>
      </dgm:t>
    </dgm:pt>
    <dgm:pt modelId="{D3B7FB1F-5A07-459A-B1DE-6AD823A8E000}" type="parTrans" cxnId="{4E2381BB-3BBE-4BAF-AF6B-227834085C3C}">
      <dgm:prSet/>
      <dgm:spPr/>
      <dgm:t>
        <a:bodyPr/>
        <a:lstStyle/>
        <a:p>
          <a:endParaRPr lang="en-US"/>
        </a:p>
      </dgm:t>
    </dgm:pt>
    <dgm:pt modelId="{860D6906-C418-414C-98A2-DD150680200B}" type="sibTrans" cxnId="{4E2381BB-3BBE-4BAF-AF6B-227834085C3C}">
      <dgm:prSet/>
      <dgm:spPr/>
      <dgm:t>
        <a:bodyPr/>
        <a:lstStyle/>
        <a:p>
          <a:endParaRPr lang="en-US"/>
        </a:p>
      </dgm:t>
    </dgm:pt>
    <dgm:pt modelId="{236F2818-5E8F-499E-BB75-10F406499358}">
      <dgm:prSet phldrT="[Text]" custT="1"/>
      <dgm:spPr/>
      <dgm:t>
        <a:bodyPr/>
        <a:lstStyle/>
        <a:p>
          <a:r>
            <a:rPr lang="en-US" sz="1200" b="1" dirty="0" smtClean="0"/>
            <a:t>Ten members preferably PWDs as representatives of NGOs working on the issue of disability ( out of these, 5 should be women, 1 SC and 1 ST)</a:t>
          </a:r>
          <a:endParaRPr lang="en-US" sz="1200" b="1" dirty="0"/>
        </a:p>
      </dgm:t>
    </dgm:pt>
    <dgm:pt modelId="{02BC8B1C-138C-4366-9670-B1F259D88BB2}" type="parTrans" cxnId="{44511B22-3E87-44F5-AA01-1C893872B58F}">
      <dgm:prSet/>
      <dgm:spPr/>
      <dgm:t>
        <a:bodyPr/>
        <a:lstStyle/>
        <a:p>
          <a:endParaRPr lang="en-US"/>
        </a:p>
      </dgm:t>
    </dgm:pt>
    <dgm:pt modelId="{0FDA339B-ED1C-4404-B279-BAF10D8A2B23}" type="sibTrans" cxnId="{44511B22-3E87-44F5-AA01-1C893872B58F}">
      <dgm:prSet/>
      <dgm:spPr/>
      <dgm:t>
        <a:bodyPr/>
        <a:lstStyle/>
        <a:p>
          <a:endParaRPr lang="en-US"/>
        </a:p>
      </dgm:t>
    </dgm:pt>
    <dgm:pt modelId="{F65B344E-8098-48F0-89B6-3FA50B79E122}" type="pres">
      <dgm:prSet presAssocID="{FC8DCB99-7D18-47F2-AC42-AF89612B654B}" presName="cycle" presStyleCnt="0">
        <dgm:presLayoutVars>
          <dgm:chMax val="1"/>
          <dgm:dir/>
          <dgm:animLvl val="ctr"/>
          <dgm:resizeHandles val="exact"/>
        </dgm:presLayoutVars>
      </dgm:prSet>
      <dgm:spPr/>
    </dgm:pt>
    <dgm:pt modelId="{647C612D-4983-448A-AC32-D1AF63F9CBDD}" type="pres">
      <dgm:prSet presAssocID="{7C2F65EF-FE45-43B8-979D-13193456D9AE}" presName="centerShape" presStyleLbl="node0" presStyleIdx="0" presStyleCnt="1" custScaleX="102022" custScaleY="97079"/>
      <dgm:spPr/>
      <dgm:t>
        <a:bodyPr/>
        <a:lstStyle/>
        <a:p>
          <a:endParaRPr lang="en-US"/>
        </a:p>
      </dgm:t>
    </dgm:pt>
    <dgm:pt modelId="{5AB792A4-BE4C-4426-B082-A2F115682E7D}" type="pres">
      <dgm:prSet presAssocID="{55721F23-A3FB-4148-BCB2-112A2ECC2EF2}" presName="parTrans" presStyleLbl="bgSibTrans2D1" presStyleIdx="0" presStyleCnt="3"/>
      <dgm:spPr/>
    </dgm:pt>
    <dgm:pt modelId="{2237116A-8DB3-46C3-AB6D-CF398A37852B}" type="pres">
      <dgm:prSet presAssocID="{25D5DB47-AD44-484C-A3E9-72D3328E9A52}" presName="node" presStyleLbl="node1" presStyleIdx="0" presStyleCnt="3" custScaleX="91468" custScaleY="106041">
        <dgm:presLayoutVars>
          <dgm:bulletEnabled val="1"/>
        </dgm:presLayoutVars>
      </dgm:prSet>
      <dgm:spPr/>
      <dgm:t>
        <a:bodyPr/>
        <a:lstStyle/>
        <a:p>
          <a:endParaRPr lang="en-US"/>
        </a:p>
      </dgm:t>
    </dgm:pt>
    <dgm:pt modelId="{437AFFD8-F3B1-40D1-A19A-C1A85BD0ACB7}" type="pres">
      <dgm:prSet presAssocID="{D3B7FB1F-5A07-459A-B1DE-6AD823A8E000}" presName="parTrans" presStyleLbl="bgSibTrans2D1" presStyleIdx="1" presStyleCnt="3"/>
      <dgm:spPr/>
    </dgm:pt>
    <dgm:pt modelId="{4F4796CF-824C-4FA0-9FA5-D89A75D9AFA1}" type="pres">
      <dgm:prSet presAssocID="{9E37FF64-7743-4B32-8FA0-524506B5157D}" presName="node" presStyleLbl="node1" presStyleIdx="1" presStyleCnt="3" custScaleX="85151" custScaleY="57763">
        <dgm:presLayoutVars>
          <dgm:bulletEnabled val="1"/>
        </dgm:presLayoutVars>
      </dgm:prSet>
      <dgm:spPr/>
      <dgm:t>
        <a:bodyPr/>
        <a:lstStyle/>
        <a:p>
          <a:endParaRPr lang="en-US"/>
        </a:p>
      </dgm:t>
    </dgm:pt>
    <dgm:pt modelId="{F40C2ADF-E91D-44FA-8743-4D220044838C}" type="pres">
      <dgm:prSet presAssocID="{02BC8B1C-138C-4366-9670-B1F259D88BB2}" presName="parTrans" presStyleLbl="bgSibTrans2D1" presStyleIdx="2" presStyleCnt="3" custScaleX="107790"/>
      <dgm:spPr/>
    </dgm:pt>
    <dgm:pt modelId="{486D3536-AD5B-4708-99BB-414E3FD4B206}" type="pres">
      <dgm:prSet presAssocID="{236F2818-5E8F-499E-BB75-10F406499358}" presName="node" presStyleLbl="node1" presStyleIdx="2" presStyleCnt="3" custScaleX="110061" custScaleY="132071" custRadScaleRad="109429" custRadScaleInc="4168">
        <dgm:presLayoutVars>
          <dgm:bulletEnabled val="1"/>
        </dgm:presLayoutVars>
      </dgm:prSet>
      <dgm:spPr/>
      <dgm:t>
        <a:bodyPr/>
        <a:lstStyle/>
        <a:p>
          <a:endParaRPr lang="en-US"/>
        </a:p>
      </dgm:t>
    </dgm:pt>
  </dgm:ptLst>
  <dgm:cxnLst>
    <dgm:cxn modelId="{7EFD9FC1-BBF9-45DD-A236-F26C2066ED0D}" type="presOf" srcId="{236F2818-5E8F-499E-BB75-10F406499358}" destId="{486D3536-AD5B-4708-99BB-414E3FD4B206}" srcOrd="0" destOrd="0" presId="urn:microsoft.com/office/officeart/2005/8/layout/radial4"/>
    <dgm:cxn modelId="{4E2381BB-3BBE-4BAF-AF6B-227834085C3C}" srcId="{7C2F65EF-FE45-43B8-979D-13193456D9AE}" destId="{9E37FF64-7743-4B32-8FA0-524506B5157D}" srcOrd="1" destOrd="0" parTransId="{D3B7FB1F-5A07-459A-B1DE-6AD823A8E000}" sibTransId="{860D6906-C418-414C-98A2-DD150680200B}"/>
    <dgm:cxn modelId="{267A0F48-38BC-46C3-8287-8BCD5FAB2C69}" type="presOf" srcId="{02BC8B1C-138C-4366-9670-B1F259D88BB2}" destId="{F40C2ADF-E91D-44FA-8743-4D220044838C}" srcOrd="0" destOrd="0" presId="urn:microsoft.com/office/officeart/2005/8/layout/radial4"/>
    <dgm:cxn modelId="{6F658A54-C623-4E2F-B416-C094775375EA}" type="presOf" srcId="{9E37FF64-7743-4B32-8FA0-524506B5157D}" destId="{4F4796CF-824C-4FA0-9FA5-D89A75D9AFA1}" srcOrd="0" destOrd="0" presId="urn:microsoft.com/office/officeart/2005/8/layout/radial4"/>
    <dgm:cxn modelId="{44511B22-3E87-44F5-AA01-1C893872B58F}" srcId="{7C2F65EF-FE45-43B8-979D-13193456D9AE}" destId="{236F2818-5E8F-499E-BB75-10F406499358}" srcOrd="2" destOrd="0" parTransId="{02BC8B1C-138C-4366-9670-B1F259D88BB2}" sibTransId="{0FDA339B-ED1C-4404-B279-BAF10D8A2B23}"/>
    <dgm:cxn modelId="{78762F7B-4C15-4CBF-8752-154DB834F484}" type="presOf" srcId="{25D5DB47-AD44-484C-A3E9-72D3328E9A52}" destId="{2237116A-8DB3-46C3-AB6D-CF398A37852B}" srcOrd="0" destOrd="0" presId="urn:microsoft.com/office/officeart/2005/8/layout/radial4"/>
    <dgm:cxn modelId="{95162E8D-82A6-4B32-B6E7-D8BFA45D3DF4}" type="presOf" srcId="{D3B7FB1F-5A07-459A-B1DE-6AD823A8E000}" destId="{437AFFD8-F3B1-40D1-A19A-C1A85BD0ACB7}" srcOrd="0" destOrd="0" presId="urn:microsoft.com/office/officeart/2005/8/layout/radial4"/>
    <dgm:cxn modelId="{FED58F51-5739-4876-9A92-A9684C287017}" srcId="{FC8DCB99-7D18-47F2-AC42-AF89612B654B}" destId="{7C2F65EF-FE45-43B8-979D-13193456D9AE}" srcOrd="0" destOrd="0" parTransId="{F3D02B76-A566-469D-B258-B184725791AB}" sibTransId="{861C3DB4-EA85-4576-AA65-6780918CECC1}"/>
    <dgm:cxn modelId="{C3376C49-DF79-4B23-A75C-0DAC37F6E82F}" type="presOf" srcId="{55721F23-A3FB-4148-BCB2-112A2ECC2EF2}" destId="{5AB792A4-BE4C-4426-B082-A2F115682E7D}" srcOrd="0" destOrd="0" presId="urn:microsoft.com/office/officeart/2005/8/layout/radial4"/>
    <dgm:cxn modelId="{DAB82196-F566-469C-9E12-EEAEBD953E6D}" type="presOf" srcId="{7C2F65EF-FE45-43B8-979D-13193456D9AE}" destId="{647C612D-4983-448A-AC32-D1AF63F9CBDD}" srcOrd="0" destOrd="0" presId="urn:microsoft.com/office/officeart/2005/8/layout/radial4"/>
    <dgm:cxn modelId="{C3B1EE3D-6451-46F6-BFE8-C831D3A904C5}" type="presOf" srcId="{FC8DCB99-7D18-47F2-AC42-AF89612B654B}" destId="{F65B344E-8098-48F0-89B6-3FA50B79E122}" srcOrd="0" destOrd="0" presId="urn:microsoft.com/office/officeart/2005/8/layout/radial4"/>
    <dgm:cxn modelId="{163847FC-9807-4DF1-9CA7-1FC86BD7B068}" srcId="{7C2F65EF-FE45-43B8-979D-13193456D9AE}" destId="{25D5DB47-AD44-484C-A3E9-72D3328E9A52}" srcOrd="0" destOrd="0" parTransId="{55721F23-A3FB-4148-BCB2-112A2ECC2EF2}" sibTransId="{27F684C1-F28B-4BC6-B4D2-6948E05074F4}"/>
    <dgm:cxn modelId="{4865FE12-07ED-4B87-8C7D-BCD80EFD6CD1}" type="presParOf" srcId="{F65B344E-8098-48F0-89B6-3FA50B79E122}" destId="{647C612D-4983-448A-AC32-D1AF63F9CBDD}" srcOrd="0" destOrd="0" presId="urn:microsoft.com/office/officeart/2005/8/layout/radial4"/>
    <dgm:cxn modelId="{F1CDDAD9-ADF8-43D2-8D11-3E861ADD453A}" type="presParOf" srcId="{F65B344E-8098-48F0-89B6-3FA50B79E122}" destId="{5AB792A4-BE4C-4426-B082-A2F115682E7D}" srcOrd="1" destOrd="0" presId="urn:microsoft.com/office/officeart/2005/8/layout/radial4"/>
    <dgm:cxn modelId="{D4635328-85CA-46BE-AAB3-504E71D11945}" type="presParOf" srcId="{F65B344E-8098-48F0-89B6-3FA50B79E122}" destId="{2237116A-8DB3-46C3-AB6D-CF398A37852B}" srcOrd="2" destOrd="0" presId="urn:microsoft.com/office/officeart/2005/8/layout/radial4"/>
    <dgm:cxn modelId="{419B9BE7-9507-4C7F-B4AE-A14E94C9D626}" type="presParOf" srcId="{F65B344E-8098-48F0-89B6-3FA50B79E122}" destId="{437AFFD8-F3B1-40D1-A19A-C1A85BD0ACB7}" srcOrd="3" destOrd="0" presId="urn:microsoft.com/office/officeart/2005/8/layout/radial4"/>
    <dgm:cxn modelId="{C9151520-711A-486C-A0C3-F8B0DD195FC0}" type="presParOf" srcId="{F65B344E-8098-48F0-89B6-3FA50B79E122}" destId="{4F4796CF-824C-4FA0-9FA5-D89A75D9AFA1}" srcOrd="4" destOrd="0" presId="urn:microsoft.com/office/officeart/2005/8/layout/radial4"/>
    <dgm:cxn modelId="{537523B7-460C-4211-86F4-B839D8D58AE5}" type="presParOf" srcId="{F65B344E-8098-48F0-89B6-3FA50B79E122}" destId="{F40C2ADF-E91D-44FA-8743-4D220044838C}" srcOrd="5" destOrd="0" presId="urn:microsoft.com/office/officeart/2005/8/layout/radial4"/>
    <dgm:cxn modelId="{FADC48EB-F270-4392-A29E-959BE4262001}" type="presParOf" srcId="{F65B344E-8098-48F0-89B6-3FA50B79E122}" destId="{486D3536-AD5B-4708-99BB-414E3FD4B206}" srcOrd="6"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7C612D-4983-448A-AC32-D1AF63F9CBDD}">
      <dsp:nvSpPr>
        <dsp:cNvPr id="0" name=""/>
        <dsp:cNvSpPr/>
      </dsp:nvSpPr>
      <dsp:spPr>
        <a:xfrm>
          <a:off x="1926957" y="1667104"/>
          <a:ext cx="1502425" cy="14296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t>Central and State Advisory Boards</a:t>
          </a:r>
        </a:p>
        <a:p>
          <a:pPr lvl="0" algn="ctr" defTabSz="622300">
            <a:lnSpc>
              <a:spcPct val="90000"/>
            </a:lnSpc>
            <a:spcBef>
              <a:spcPct val="0"/>
            </a:spcBef>
            <a:spcAft>
              <a:spcPct val="35000"/>
            </a:spcAft>
          </a:pPr>
          <a:r>
            <a:rPr lang="en-US" sz="1200" b="1" kern="1200" smtClean="0"/>
            <a:t>Nominated Members-Total 18</a:t>
          </a:r>
          <a:endParaRPr lang="en-US" sz="1200" b="1" kern="1200" dirty="0"/>
        </a:p>
      </dsp:txBody>
      <dsp:txXfrm>
        <a:off x="1926957" y="1667104"/>
        <a:ext cx="1502425" cy="1429632"/>
      </dsp:txXfrm>
    </dsp:sp>
    <dsp:sp modelId="{5AB792A4-BE4C-4426-B082-A2F115682E7D}">
      <dsp:nvSpPr>
        <dsp:cNvPr id="0" name=""/>
        <dsp:cNvSpPr/>
      </dsp:nvSpPr>
      <dsp:spPr>
        <a:xfrm rot="12900000">
          <a:off x="995754" y="1388061"/>
          <a:ext cx="1125476" cy="41970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37116A-8DB3-46C3-AB6D-CF398A37852B}">
      <dsp:nvSpPr>
        <dsp:cNvPr id="0" name=""/>
        <dsp:cNvSpPr/>
      </dsp:nvSpPr>
      <dsp:spPr>
        <a:xfrm>
          <a:off x="457698" y="681728"/>
          <a:ext cx="1279651" cy="1186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Three representatives of national / state level Chambers of Commerce and Industry</a:t>
          </a:r>
          <a:endParaRPr lang="en-US" sz="1200" b="1" kern="1200" dirty="0"/>
        </a:p>
      </dsp:txBody>
      <dsp:txXfrm>
        <a:off x="457698" y="681728"/>
        <a:ext cx="1279651" cy="1186824"/>
      </dsp:txXfrm>
    </dsp:sp>
    <dsp:sp modelId="{437AFFD8-F3B1-40D1-A19A-C1A85BD0ACB7}">
      <dsp:nvSpPr>
        <dsp:cNvPr id="0" name=""/>
        <dsp:cNvSpPr/>
      </dsp:nvSpPr>
      <dsp:spPr>
        <a:xfrm rot="16200000">
          <a:off x="2104179" y="816447"/>
          <a:ext cx="1147982" cy="419704"/>
        </a:xfrm>
        <a:prstGeom prst="leftArrow">
          <a:avLst>
            <a:gd name="adj1" fmla="val 60000"/>
            <a:gd name="adj2" fmla="val 50000"/>
          </a:avLst>
        </a:prstGeom>
        <a:solidFill>
          <a:schemeClr val="accent5">
            <a:hueOff val="3359558"/>
            <a:satOff val="945"/>
            <a:lumOff val="-1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796CF-824C-4FA0-9FA5-D89A75D9AFA1}">
      <dsp:nvSpPr>
        <dsp:cNvPr id="0" name=""/>
        <dsp:cNvSpPr/>
      </dsp:nvSpPr>
      <dsp:spPr>
        <a:xfrm>
          <a:off x="2082532" y="129063"/>
          <a:ext cx="1191276" cy="646490"/>
        </a:xfrm>
        <a:prstGeom prst="roundRect">
          <a:avLst>
            <a:gd name="adj" fmla="val 10000"/>
          </a:avLst>
        </a:prstGeom>
        <a:solidFill>
          <a:schemeClr val="accent5">
            <a:hueOff val="3359558"/>
            <a:satOff val="945"/>
            <a:lumOff val="-1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Five Experts from the field of disability and rehabilitation</a:t>
          </a:r>
          <a:endParaRPr lang="en-US" sz="1100" b="1" kern="1200" dirty="0"/>
        </a:p>
      </dsp:txBody>
      <dsp:txXfrm>
        <a:off x="2082532" y="129063"/>
        <a:ext cx="1191276" cy="646490"/>
      </dsp:txXfrm>
    </dsp:sp>
    <dsp:sp modelId="{F40C2ADF-E91D-44FA-8743-4D220044838C}">
      <dsp:nvSpPr>
        <dsp:cNvPr id="0" name=""/>
        <dsp:cNvSpPr/>
      </dsp:nvSpPr>
      <dsp:spPr>
        <a:xfrm rot="19650048">
          <a:off x="3214063" y="1385714"/>
          <a:ext cx="1396945" cy="419704"/>
        </a:xfrm>
        <a:prstGeom prst="leftArrow">
          <a:avLst>
            <a:gd name="adj1" fmla="val 60000"/>
            <a:gd name="adj2" fmla="val 50000"/>
          </a:avLst>
        </a:prstGeom>
        <a:solidFill>
          <a:schemeClr val="accent5">
            <a:hueOff val="6719117"/>
            <a:satOff val="1889"/>
            <a:lumOff val="-270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6D3536-AD5B-4708-99BB-414E3FD4B206}">
      <dsp:nvSpPr>
        <dsp:cNvPr id="0" name=""/>
        <dsp:cNvSpPr/>
      </dsp:nvSpPr>
      <dsp:spPr>
        <a:xfrm>
          <a:off x="3689168" y="508330"/>
          <a:ext cx="1539770" cy="1478155"/>
        </a:xfrm>
        <a:prstGeom prst="roundRect">
          <a:avLst>
            <a:gd name="adj" fmla="val 10000"/>
          </a:avLst>
        </a:prstGeom>
        <a:solidFill>
          <a:schemeClr val="accent5">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Ten members preferably PWDs as representatives of NGOs working on the issue of disability ( out of these, 5 should be women, 1 SC and 1 ST)</a:t>
          </a:r>
          <a:endParaRPr lang="en-US" sz="1200" b="1" kern="1200" dirty="0"/>
        </a:p>
      </dsp:txBody>
      <dsp:txXfrm>
        <a:off x="3689168" y="508330"/>
        <a:ext cx="1539770" cy="1478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Shape 43"/>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9800"/>
                </a:solidFill>
              </a:rPr>
              <a:t>“</a:t>
            </a:r>
            <a:endParaRPr sz="7200" b="1">
              <a:solidFill>
                <a:srgbClr val="FF9800"/>
              </a:solidFill>
            </a:endParaRPr>
          </a:p>
        </p:txBody>
      </p:sp>
      <p:grpSp>
        <p:nvGrpSpPr>
          <p:cNvPr id="52" name="Shape 52"/>
          <p:cNvGrpSpPr/>
          <p:nvPr/>
        </p:nvGrpSpPr>
        <p:grpSpPr>
          <a:xfrm>
            <a:off x="6946842" y="4472723"/>
            <a:ext cx="2202830" cy="670795"/>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8"/>
          <a:srcRect/>
          <a:tile tx="0" ty="0" sx="100000" sy="100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41.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jpeg"/><Relationship Id="rId7"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7.jpeg"/><Relationship Id="rId11" Type="http://schemas.openxmlformats.org/officeDocument/2006/relationships/image" Target="../media/image59.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hyperlink" Target="mailto:scdkarnataka@gmail.co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contact@dna-india.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090750"/>
            <a:ext cx="5791200"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solidFill>
                  <a:schemeClr val="bg1"/>
                </a:solidFill>
                <a:latin typeface="Arial Black" pitchFamily="34" charset="0"/>
              </a:rPr>
              <a:t>NEW RIGHTS OF PERSONS WITH DISABILITIES ACT 2016</a:t>
            </a:r>
            <a:endParaRPr dirty="0">
              <a:solidFill>
                <a:schemeClr val="bg1"/>
              </a:solidFill>
              <a:latin typeface="Arial Black" pitchFamily="34" charset="0"/>
            </a:endParaRPr>
          </a:p>
        </p:txBody>
      </p:sp>
      <p:pic>
        <p:nvPicPr>
          <p:cNvPr id="3" name="Picture 2" descr="Image result for office of the state commissioner for persons with disabilities, KARNATAKA"/>
          <p:cNvPicPr/>
          <p:nvPr/>
        </p:nvPicPr>
        <p:blipFill>
          <a:blip r:embed="rId3" cstate="print"/>
          <a:srcRect/>
          <a:stretch>
            <a:fillRect/>
          </a:stretch>
        </p:blipFill>
        <p:spPr bwMode="auto">
          <a:xfrm>
            <a:off x="685800" y="0"/>
            <a:ext cx="1219200" cy="1047750"/>
          </a:xfrm>
          <a:prstGeom prst="rect">
            <a:avLst/>
          </a:prstGeom>
          <a:noFill/>
          <a:ln w="9525">
            <a:noFill/>
            <a:miter lim="800000"/>
            <a:headEnd/>
            <a:tailEnd/>
          </a:ln>
        </p:spPr>
      </p:pic>
      <p:pic>
        <p:nvPicPr>
          <p:cNvPr id="1026" name="Picture 2" descr="C:\Users\Guruprasad\Pictures\photo.jpg"/>
          <p:cNvPicPr>
            <a:picLocks noChangeAspect="1" noChangeArrowheads="1"/>
          </p:cNvPicPr>
          <p:nvPr/>
        </p:nvPicPr>
        <p:blipFill>
          <a:blip r:embed="rId4"/>
          <a:srcRect/>
          <a:stretch>
            <a:fillRect/>
          </a:stretch>
        </p:blipFill>
        <p:spPr bwMode="auto">
          <a:xfrm>
            <a:off x="6553200" y="0"/>
            <a:ext cx="1009650" cy="1047750"/>
          </a:xfrm>
          <a:prstGeom prst="rect">
            <a:avLst/>
          </a:prstGeom>
          <a:noFill/>
        </p:spPr>
      </p:pic>
      <p:sp>
        <p:nvSpPr>
          <p:cNvPr id="1028" name="AutoShape 4" descr="Image result for gov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gov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gov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C:\Users\Guruprasad\Desktop\National-Emblem-of-India.png"/>
          <p:cNvPicPr>
            <a:picLocks noChangeAspect="1" noChangeArrowheads="1"/>
          </p:cNvPicPr>
          <p:nvPr/>
        </p:nvPicPr>
        <p:blipFill>
          <a:blip r:embed="rId5"/>
          <a:srcRect/>
          <a:stretch>
            <a:fillRect/>
          </a:stretch>
        </p:blipFill>
        <p:spPr bwMode="auto">
          <a:xfrm>
            <a:off x="3733800" y="0"/>
            <a:ext cx="762000" cy="1047750"/>
          </a:xfrm>
          <a:prstGeom prst="rect">
            <a:avLst/>
          </a:prstGeom>
          <a:noFill/>
        </p:spPr>
      </p:pic>
      <p:sp>
        <p:nvSpPr>
          <p:cNvPr id="9" name="Rectangle 8"/>
          <p:cNvSpPr/>
          <p:nvPr/>
        </p:nvSpPr>
        <p:spPr>
          <a:xfrm>
            <a:off x="228600" y="4248150"/>
            <a:ext cx="86868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dirty="0" smtClean="0">
                <a:solidFill>
                  <a:schemeClr val="tx1"/>
                </a:solidFill>
              </a:rPr>
              <a:t>Office of the State Commissioner for  Persons with Disabilities </a:t>
            </a:r>
          </a:p>
          <a:p>
            <a:pPr algn="ctr"/>
            <a:r>
              <a:rPr lang="en-US" sz="1600" b="1" dirty="0" smtClean="0">
                <a:solidFill>
                  <a:schemeClr val="tx1"/>
                </a:solidFill>
              </a:rPr>
              <a:t>and </a:t>
            </a:r>
          </a:p>
          <a:p>
            <a:pPr algn="ctr"/>
            <a:r>
              <a:rPr lang="en-US" sz="1600" b="1" dirty="0" smtClean="0">
                <a:solidFill>
                  <a:schemeClr val="tx1"/>
                </a:solidFill>
              </a:rPr>
              <a:t>Disability NGOs Alliance (DNA)</a:t>
            </a:r>
            <a:endParaRPr lang="en-US"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checkerboard(across)">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circle(in)">
                                      <p:cBhvr>
                                        <p:cTn id="12" dur="2000"/>
                                        <p:tgtEl>
                                          <p:spTgt spid="10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685800" y="2269150"/>
            <a:ext cx="45720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dirty="0" smtClean="0">
                <a:solidFill>
                  <a:srgbClr val="FF9800"/>
                </a:solidFill>
              </a:rPr>
              <a:t>EARLY </a:t>
            </a:r>
            <a:r>
              <a:rPr lang="en-US" sz="5400" dirty="0" err="1" smtClean="0">
                <a:solidFill>
                  <a:srgbClr val="FF9800"/>
                </a:solidFill>
              </a:rPr>
              <a:t>iNTERVENTiON</a:t>
            </a:r>
            <a:r>
              <a:rPr lang="en-US" sz="5400" dirty="0" smtClean="0">
                <a:solidFill>
                  <a:srgbClr val="FF9800"/>
                </a:solidFill>
              </a:rPr>
              <a:t/>
            </a:r>
            <a:br>
              <a:rPr lang="en-US" sz="5400" dirty="0" smtClean="0">
                <a:solidFill>
                  <a:srgbClr val="FF9800"/>
                </a:solidFill>
              </a:rPr>
            </a:br>
            <a:r>
              <a:rPr lang="en-US" sz="5400" dirty="0" smtClean="0">
                <a:solidFill>
                  <a:srgbClr val="FF9800"/>
                </a:solidFill>
              </a:rPr>
              <a:t>AND HEALTH</a:t>
            </a:r>
            <a:endParaRPr sz="5400" dirty="0">
              <a:solidFill>
                <a:srgbClr val="FF9800"/>
              </a:solidFill>
            </a:endParaRPr>
          </a:p>
        </p:txBody>
      </p:sp>
      <p:grpSp>
        <p:nvGrpSpPr>
          <p:cNvPr id="2" name="Shape 250"/>
          <p:cNvGrpSpPr/>
          <p:nvPr/>
        </p:nvGrpSpPr>
        <p:grpSpPr>
          <a:xfrm>
            <a:off x="4267200" y="3333750"/>
            <a:ext cx="1588639" cy="1588655"/>
            <a:chOff x="6643075" y="3664250"/>
            <a:chExt cx="407950" cy="407975"/>
          </a:xfrm>
          <a:blipFill>
            <a:blip r:embed="rId3"/>
            <a:tile tx="0" ty="0" sx="100000" sy="100000" flip="none" algn="tl"/>
          </a:blipFill>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253"/>
          <p:cNvGrpSpPr/>
          <p:nvPr/>
        </p:nvGrpSpPr>
        <p:grpSpPr>
          <a:xfrm rot="-587363">
            <a:off x="1879569" y="4222720"/>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4648200" y="742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1443657" y="97590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505200" y="4324350"/>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4669260" y="19846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pic>
        <p:nvPicPr>
          <p:cNvPr id="18" name="Picture 2" descr="C:\Users\Guruprasad\Pictures\photo.jpg"/>
          <p:cNvPicPr>
            <a:picLocks noChangeAspect="1" noChangeArrowheads="1"/>
          </p:cNvPicPr>
          <p:nvPr/>
        </p:nvPicPr>
        <p:blipFill>
          <a:blip r:embed="rId4"/>
          <a:srcRect/>
          <a:stretch>
            <a:fillRect/>
          </a:stretch>
        </p:blipFill>
        <p:spPr bwMode="auto">
          <a:xfrm>
            <a:off x="4648200" y="0"/>
            <a:ext cx="628650" cy="652373"/>
          </a:xfrm>
          <a:prstGeom prst="rect">
            <a:avLst/>
          </a:prstGeom>
          <a:noFill/>
        </p:spPr>
      </p:pic>
      <p:pic>
        <p:nvPicPr>
          <p:cNvPr id="71682" name="Picture 2" descr="C:\Users\Guruprasad\Desktop\Early-Intervention.jpg"/>
          <p:cNvPicPr>
            <a:picLocks noChangeAspect="1" noChangeArrowheads="1"/>
          </p:cNvPicPr>
          <p:nvPr/>
        </p:nvPicPr>
        <p:blipFill>
          <a:blip r:embed="rId5"/>
          <a:srcRect/>
          <a:stretch>
            <a:fillRect/>
          </a:stretch>
        </p:blipFill>
        <p:spPr bwMode="auto">
          <a:xfrm>
            <a:off x="5334000" y="742950"/>
            <a:ext cx="3810000" cy="3505200"/>
          </a:xfrm>
          <a:prstGeom prst="rect">
            <a:avLst/>
          </a:prstGeom>
          <a:noFill/>
        </p:spPr>
      </p:pic>
      <p:pic>
        <p:nvPicPr>
          <p:cNvPr id="20" name="Picture 19" descr="Image result for office of the state commissioner for persons with disabilities, KARNATAKA"/>
          <p:cNvPicPr/>
          <p:nvPr/>
        </p:nvPicPr>
        <p:blipFill>
          <a:blip r:embed="rId6" cstate="print"/>
          <a:srcRect/>
          <a:stretch>
            <a:fillRect/>
          </a:stretch>
        </p:blipFill>
        <p:spPr bwMode="auto">
          <a:xfrm>
            <a:off x="2743200" y="133350"/>
            <a:ext cx="838200" cy="666750"/>
          </a:xfrm>
          <a:prstGeom prst="rect">
            <a:avLst/>
          </a:prstGeom>
          <a:noFill/>
          <a:ln w="9525">
            <a:noFill/>
            <a:miter lim="800000"/>
            <a:headEnd/>
            <a:tailEnd/>
          </a:ln>
        </p:spPr>
      </p:pic>
      <p:sp>
        <p:nvSpPr>
          <p:cNvPr id="19" name="Shape 259"/>
          <p:cNvSpPr/>
          <p:nvPr/>
        </p:nvSpPr>
        <p:spPr>
          <a:xfrm rot="2697322">
            <a:off x="529257" y="4252510"/>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58"/>
          <p:cNvSpPr/>
          <p:nvPr/>
        </p:nvSpPr>
        <p:spPr>
          <a:xfrm>
            <a:off x="4495800" y="44767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dirty="0"/>
          </a:p>
        </p:txBody>
      </p:sp>
      <p:grpSp>
        <p:nvGrpSpPr>
          <p:cNvPr id="4" name="Shape 253"/>
          <p:cNvGrpSpPr/>
          <p:nvPr/>
        </p:nvGrpSpPr>
        <p:grpSpPr>
          <a:xfrm rot="-587363">
            <a:off x="3479771" y="1174719"/>
            <a:ext cx="653127" cy="653134"/>
            <a:chOff x="576250" y="4319400"/>
            <a:chExt cx="442075" cy="442050"/>
          </a:xfrm>
        </p:grpSpPr>
        <p:sp>
          <p:nvSpPr>
            <p:cNvPr id="23"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0" fill="hold"/>
                                        <p:tgtEl>
                                          <p:spTgt spid="248"/>
                                        </p:tgtEl>
                                        <p:attrNameLst>
                                          <p:attrName>ppt_x</p:attrName>
                                        </p:attrNameLst>
                                      </p:cBhvr>
                                      <p:tavLst>
                                        <p:tav tm="0">
                                          <p:val>
                                            <p:strVal val="#ppt_x"/>
                                          </p:val>
                                        </p:tav>
                                        <p:tav tm="100000">
                                          <p:val>
                                            <p:strVal val="#ppt_x"/>
                                          </p:val>
                                        </p:tav>
                                      </p:tavLst>
                                    </p:anim>
                                    <p:anim calcmode="lin" valueType="num">
                                      <p:cBhvr additive="base">
                                        <p:cTn id="8" dur="50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71682"/>
                                        </p:tgtEl>
                                      </p:cBhvr>
                                    </p:animEffect>
                                    <p:set>
                                      <p:cBhvr>
                                        <p:cTn id="13" dur="1" fill="hold">
                                          <p:stCondLst>
                                            <p:cond delay="499"/>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sz="2400" dirty="0" smtClean="0"/>
              <a:t>We see how early childhood experiences are so important to lifelong outcomes, how the </a:t>
            </a:r>
            <a:r>
              <a:rPr lang="en-US" sz="2400" b="1" dirty="0" smtClean="0">
                <a:solidFill>
                  <a:srgbClr val="FFFF00"/>
                </a:solidFill>
              </a:rPr>
              <a:t>early</a:t>
            </a:r>
            <a:r>
              <a:rPr lang="en-US" sz="2400" dirty="0" smtClean="0"/>
              <a:t> environment literally becomes embedded in the brain and </a:t>
            </a:r>
            <a:r>
              <a:rPr lang="en-US" sz="2400" b="1" dirty="0" smtClean="0">
                <a:solidFill>
                  <a:srgbClr val="FFFF00"/>
                </a:solidFill>
              </a:rPr>
              <a:t>changes</a:t>
            </a:r>
            <a:r>
              <a:rPr lang="en-US" sz="2400" dirty="0" smtClean="0"/>
              <a:t> its architecture”</a:t>
            </a:r>
          </a:p>
          <a:p>
            <a:pPr marL="0" lvl="0" indent="0" algn="ctr">
              <a:spcBef>
                <a:spcPts val="600"/>
              </a:spcBef>
              <a:spcAft>
                <a:spcPts val="0"/>
              </a:spcAft>
              <a:buNone/>
            </a:pPr>
            <a:r>
              <a:rPr lang="en-US" sz="2400" b="1" i="0" dirty="0" smtClean="0"/>
              <a:t>Andrew s Garner</a:t>
            </a:r>
            <a:endParaRPr sz="2400" b="1" i="0"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pic>
        <p:nvPicPr>
          <p:cNvPr id="7" name="Picture 2" descr="C:\Users\Guruprasad\Pictures\photo.jpg"/>
          <p:cNvPicPr>
            <a:picLocks noChangeAspect="1" noChangeArrowheads="1"/>
          </p:cNvPicPr>
          <p:nvPr/>
        </p:nvPicPr>
        <p:blipFill>
          <a:blip r:embed="rId3"/>
          <a:srcRect/>
          <a:stretch>
            <a:fillRect/>
          </a:stretch>
        </p:blipFill>
        <p:spPr bwMode="auto">
          <a:xfrm>
            <a:off x="6781800" y="209550"/>
            <a:ext cx="628650" cy="652373"/>
          </a:xfrm>
          <a:prstGeom prst="rect">
            <a:avLst/>
          </a:prstGeom>
          <a:noFill/>
        </p:spPr>
      </p:pic>
      <p:pic>
        <p:nvPicPr>
          <p:cNvPr id="8" name="Picture 7" descr="Image result for office of the state commissioner for persons with disabilities, KARNATAKA"/>
          <p:cNvPicPr/>
          <p:nvPr/>
        </p:nvPicPr>
        <p:blipFill>
          <a:blip r:embed="rId4" cstate="print"/>
          <a:srcRect/>
          <a:stretch>
            <a:fillRect/>
          </a:stretch>
        </p:blipFill>
        <p:spPr bwMode="auto">
          <a:xfrm>
            <a:off x="3505200" y="209550"/>
            <a:ext cx="838200" cy="666750"/>
          </a:xfrm>
          <a:prstGeom prst="rect">
            <a:avLst/>
          </a:prstGeom>
          <a:noFill/>
          <a:ln w="9525">
            <a:noFill/>
            <a:miter lim="800000"/>
            <a:headEnd/>
            <a:tailEnd/>
          </a:ln>
        </p:spPr>
      </p:pic>
      <p:pic>
        <p:nvPicPr>
          <p:cNvPr id="9218" name="Picture 2" descr="C:\Users\Guruprasad\Desktop\act photos\images (6).jpg"/>
          <p:cNvPicPr>
            <a:picLocks noChangeAspect="1" noChangeArrowheads="1"/>
          </p:cNvPicPr>
          <p:nvPr/>
        </p:nvPicPr>
        <p:blipFill>
          <a:blip r:embed="rId5"/>
          <a:srcRect b="8823"/>
          <a:stretch>
            <a:fillRect/>
          </a:stretch>
        </p:blipFill>
        <p:spPr bwMode="auto">
          <a:xfrm>
            <a:off x="6019800" y="1504950"/>
            <a:ext cx="252412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9">
                                            <p:txEl>
                                              <p:pRg st="0" end="0"/>
                                            </p:txEl>
                                          </p:spTgt>
                                        </p:tgtEl>
                                        <p:attrNameLst>
                                          <p:attrName>style.visibility</p:attrName>
                                        </p:attrNameLst>
                                      </p:cBhvr>
                                      <p:to>
                                        <p:strVal val="visible"/>
                                      </p:to>
                                    </p:set>
                                    <p:anim calcmode="discrete" valueType="clr">
                                      <p:cBhvr override="childStyle">
                                        <p:cTn id="7" dur="80"/>
                                        <p:tgtEl>
                                          <p:spTgt spid="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9">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29">
                                            <p:txEl>
                                              <p:pRg st="1" end="1"/>
                                            </p:txEl>
                                          </p:spTgt>
                                        </p:tgtEl>
                                        <p:attrNameLst>
                                          <p:attrName>style.visibility</p:attrName>
                                        </p:attrNameLst>
                                      </p:cBhvr>
                                      <p:to>
                                        <p:strVal val="visible"/>
                                      </p:to>
                                    </p:set>
                                    <p:anim calcmode="discrete" valueType="clr">
                                      <p:cBhvr override="childStyle">
                                        <p:cTn id="12" dur="80"/>
                                        <p:tgtEl>
                                          <p:spTgt spid="22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2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Rehabilitation and Health</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2724300"/>
          </a:xfrm>
        </p:spPr>
        <p:txBody>
          <a:bodyPr/>
          <a:lstStyle/>
          <a:p>
            <a:pPr marL="251460" lvl="0" indent="-342900">
              <a:spcBef>
                <a:spcPts val="0"/>
              </a:spcBef>
              <a:spcAft>
                <a:spcPts val="1000"/>
              </a:spcAft>
              <a:buClr>
                <a:schemeClr val="accent6"/>
              </a:buClr>
              <a:buSzPct val="130000"/>
              <a:buNone/>
            </a:pPr>
            <a:r>
              <a:rPr lang="en-US" sz="1600" b="1" dirty="0" smtClean="0"/>
              <a:t>The appropriate Govt. shall formulate necessary schemes and programs to safeguard and promote the right of PWDs for adequate standard of living to enable them to live independently or in the community. </a:t>
            </a:r>
            <a:endParaRPr lang="en-US" sz="1400" dirty="0" smtClean="0"/>
          </a:p>
          <a:p>
            <a:pPr marL="251460" lvl="0" indent="-342900">
              <a:spcBef>
                <a:spcPts val="0"/>
              </a:spcBef>
              <a:spcAft>
                <a:spcPts val="1000"/>
              </a:spcAft>
              <a:buClr>
                <a:schemeClr val="accent6"/>
              </a:buClr>
              <a:buSzPct val="130000"/>
              <a:buFont typeface="+mj-lt"/>
              <a:buAutoNum type="arabicPeriod"/>
            </a:pPr>
            <a:r>
              <a:rPr lang="en-US" sz="1400" dirty="0" smtClean="0"/>
              <a:t>Community centers with good living conditions in terms of safety, sanitation, health care and counseling </a:t>
            </a:r>
          </a:p>
          <a:p>
            <a:pPr marL="251460" lvl="0" indent="-342900">
              <a:spcBef>
                <a:spcPts val="0"/>
              </a:spcBef>
              <a:spcAft>
                <a:spcPts val="1000"/>
              </a:spcAft>
              <a:buClr>
                <a:schemeClr val="accent6"/>
              </a:buClr>
              <a:buSzPct val="130000"/>
              <a:buFont typeface="+mj-lt"/>
              <a:buAutoNum type="arabicPeriod"/>
            </a:pPr>
            <a:r>
              <a:rPr lang="en-US" sz="1400" dirty="0" smtClean="0"/>
              <a:t>Access to safe drinking water and appropriate and accessible sanitation facilities especially in urban slums and rural areas</a:t>
            </a:r>
          </a:p>
          <a:p>
            <a:pPr marL="251460" lvl="0" indent="-342900">
              <a:spcBef>
                <a:spcPts val="0"/>
              </a:spcBef>
              <a:spcAft>
                <a:spcPts val="1000"/>
              </a:spcAft>
              <a:buClr>
                <a:schemeClr val="accent6"/>
              </a:buClr>
              <a:buSzPct val="130000"/>
              <a:buFont typeface="+mj-lt"/>
              <a:buAutoNum type="arabicPeriod"/>
            </a:pPr>
            <a:r>
              <a:rPr lang="en-US" sz="1400" dirty="0" smtClean="0"/>
              <a:t>Provisions of aids and appliances, medicine and diagnostic services and corrective surgery free of cost to PWDs with such income ceiling as notified</a:t>
            </a:r>
          </a:p>
          <a:p>
            <a:pPr marL="251460" lvl="0" indent="-342900">
              <a:spcBef>
                <a:spcPts val="0"/>
              </a:spcBef>
              <a:spcAft>
                <a:spcPts val="1000"/>
              </a:spcAft>
              <a:buClr>
                <a:schemeClr val="accent6"/>
              </a:buClr>
              <a:buSzPct val="130000"/>
              <a:buFont typeface="+mj-lt"/>
              <a:buAutoNum type="arabicPeriod"/>
            </a:pPr>
            <a:r>
              <a:rPr lang="en-US" sz="1400" dirty="0" smtClean="0"/>
              <a:t>Undertake  surveys, investigations and research concerning the cause of occurrence of disabilities </a:t>
            </a:r>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6146" name="Picture 2" descr="C:\Users\Guruprasad\Desktop\act photos\images (9).jpg"/>
          <p:cNvPicPr>
            <a:picLocks noChangeAspect="1" noChangeArrowheads="1"/>
          </p:cNvPicPr>
          <p:nvPr/>
        </p:nvPicPr>
        <p:blipFill>
          <a:blip r:embed="rId5"/>
          <a:srcRect/>
          <a:stretch>
            <a:fillRect/>
          </a:stretch>
        </p:blipFill>
        <p:spPr bwMode="auto">
          <a:xfrm>
            <a:off x="4648200" y="3653962"/>
            <a:ext cx="2238375" cy="1489537"/>
          </a:xfrm>
          <a:prstGeom prst="rect">
            <a:avLst/>
          </a:prstGeom>
          <a:noFill/>
        </p:spPr>
      </p:pic>
      <p:pic>
        <p:nvPicPr>
          <p:cNvPr id="6147" name="Picture 3" descr="C:\Users\Guruprasad\Desktop\act photos\images (11).jpg"/>
          <p:cNvPicPr>
            <a:picLocks noChangeAspect="1" noChangeArrowheads="1"/>
          </p:cNvPicPr>
          <p:nvPr/>
        </p:nvPicPr>
        <p:blipFill>
          <a:blip r:embed="rId6"/>
          <a:srcRect/>
          <a:stretch>
            <a:fillRect/>
          </a:stretch>
        </p:blipFill>
        <p:spPr bwMode="auto">
          <a:xfrm>
            <a:off x="609600" y="3638550"/>
            <a:ext cx="4010025" cy="1504950"/>
          </a:xfrm>
          <a:prstGeom prst="rect">
            <a:avLst/>
          </a:prstGeom>
          <a:noFill/>
        </p:spPr>
      </p:pic>
      <p:sp>
        <p:nvSpPr>
          <p:cNvPr id="25" name="Rectangle 24"/>
          <p:cNvSpPr/>
          <p:nvPr/>
        </p:nvSpPr>
        <p:spPr>
          <a:xfrm>
            <a:off x="4953000" y="590550"/>
            <a:ext cx="1080745" cy="369332"/>
          </a:xfrm>
          <a:prstGeom prst="rect">
            <a:avLst/>
          </a:prstGeom>
        </p:spPr>
        <p:txBody>
          <a:bodyPr wrap="none">
            <a:spAutoFit/>
          </a:bodyPr>
          <a:lstStyle/>
          <a:p>
            <a:r>
              <a:rPr lang="en" sz="1800" b="1" dirty="0" smtClean="0">
                <a:solidFill>
                  <a:srgbClr val="FFFFFF"/>
                </a:solidFill>
                <a:latin typeface="Roboto Condensed"/>
                <a:ea typeface="Roboto Condensed"/>
                <a:cs typeface="Roboto Condensed"/>
                <a:sym typeface="Roboto Condensed"/>
              </a:rPr>
              <a:t>Chapter 5</a:t>
            </a:r>
            <a:endParaRPr lang="en-US" sz="1800" b="1" dirty="0" smtClean="0">
              <a:solidFill>
                <a:srgbClr val="FFFFFF"/>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Rehabilitation and Health</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123950"/>
            <a:ext cx="8610600" cy="2724300"/>
          </a:xfrm>
        </p:spPr>
        <p:txBody>
          <a:bodyPr/>
          <a:lstStyle/>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5. </a:t>
            </a:r>
            <a:r>
              <a:rPr lang="en-US" sz="1400" dirty="0" smtClean="0"/>
              <a:t>Promote various methods of preventing disabilities </a:t>
            </a:r>
          </a:p>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6</a:t>
            </a:r>
            <a:r>
              <a:rPr lang="en-US" sz="1400" dirty="0" smtClean="0"/>
              <a:t>. Screen all the children at least once in a year for the purpose of identifying “ at –risk” cases</a:t>
            </a:r>
          </a:p>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7</a:t>
            </a:r>
            <a:r>
              <a:rPr lang="en-US" sz="1400" dirty="0" smtClean="0"/>
              <a:t>. Provide facilities for training to the staff at the Primary Health Centers (PHCs)</a:t>
            </a:r>
          </a:p>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8. </a:t>
            </a:r>
            <a:r>
              <a:rPr lang="en-US" sz="1400" dirty="0" smtClean="0"/>
              <a:t>Sponsor to awareness campaigns and disseminate information for general hygiene, health and sanitation</a:t>
            </a:r>
          </a:p>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9</a:t>
            </a:r>
            <a:r>
              <a:rPr lang="en-US" sz="1400" dirty="0" smtClean="0"/>
              <a:t>. Take measures for pre-natal, </a:t>
            </a:r>
            <a:r>
              <a:rPr lang="en-US" sz="1400" dirty="0" err="1" smtClean="0"/>
              <a:t>perinatal</a:t>
            </a:r>
            <a:r>
              <a:rPr lang="en-US" sz="1400" dirty="0" smtClean="0"/>
              <a:t> and post-natal care of mother and child</a:t>
            </a:r>
          </a:p>
          <a:p>
            <a:pPr marL="251460" lvl="0" indent="-342900">
              <a:spcBef>
                <a:spcPts val="0"/>
              </a:spcBef>
              <a:spcAft>
                <a:spcPts val="1000"/>
              </a:spcAft>
              <a:buClr>
                <a:schemeClr val="accent6"/>
              </a:buClr>
              <a:buSzPct val="130000"/>
              <a:buNone/>
            </a:pPr>
            <a:r>
              <a:rPr lang="en-US" dirty="0" smtClean="0">
                <a:solidFill>
                  <a:schemeClr val="accent6">
                    <a:lumMod val="50000"/>
                  </a:schemeClr>
                </a:solidFill>
              </a:rPr>
              <a:t>10</a:t>
            </a:r>
            <a:r>
              <a:rPr lang="en-US" sz="1400" dirty="0" smtClean="0"/>
              <a:t>. Educate the public  and create awareness amongst the masses through Televisions, Radio and other mass media on the cause of disabilities and the preventive measures to be adopted</a:t>
            </a:r>
          </a:p>
          <a:p>
            <a:pPr marL="251460" lvl="0" indent="-342900">
              <a:spcBef>
                <a:spcPts val="0"/>
              </a:spcBef>
              <a:spcAft>
                <a:spcPts val="1000"/>
              </a:spcAft>
              <a:buClr>
                <a:schemeClr val="accent6"/>
              </a:buClr>
              <a:buSzPct val="130000"/>
              <a:buNone/>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7170" name="Picture 2" descr="C:\Users\Guruprasad\Desktop\act photos\images (12).jpg"/>
          <p:cNvPicPr>
            <a:picLocks noChangeAspect="1" noChangeArrowheads="1"/>
          </p:cNvPicPr>
          <p:nvPr/>
        </p:nvPicPr>
        <p:blipFill>
          <a:blip r:embed="rId5"/>
          <a:srcRect/>
          <a:stretch>
            <a:fillRect/>
          </a:stretch>
        </p:blipFill>
        <p:spPr bwMode="auto">
          <a:xfrm>
            <a:off x="3962400" y="3913214"/>
            <a:ext cx="3067050" cy="1230286"/>
          </a:xfrm>
          <a:prstGeom prst="rect">
            <a:avLst/>
          </a:prstGeom>
          <a:noFill/>
        </p:spPr>
      </p:pic>
      <p:pic>
        <p:nvPicPr>
          <p:cNvPr id="7171" name="Picture 3" descr="C:\Users\Guruprasad\Desktop\act photos\images (3).jpg"/>
          <p:cNvPicPr>
            <a:picLocks noChangeAspect="1" noChangeArrowheads="1"/>
          </p:cNvPicPr>
          <p:nvPr/>
        </p:nvPicPr>
        <p:blipFill>
          <a:blip r:embed="rId6"/>
          <a:srcRect/>
          <a:stretch>
            <a:fillRect/>
          </a:stretch>
        </p:blipFill>
        <p:spPr bwMode="auto">
          <a:xfrm>
            <a:off x="1981200" y="3905664"/>
            <a:ext cx="1866900" cy="12378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slide(fromBottom)">
                                      <p:cBhvr>
                                        <p:cTn id="37"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Rehabilitation and Health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2724300"/>
          </a:xfrm>
        </p:spPr>
        <p:txBody>
          <a:bodyPr/>
          <a:lstStyle/>
          <a:p>
            <a:pPr marL="251460" lvl="0" indent="-342900">
              <a:spcBef>
                <a:spcPts val="0"/>
              </a:spcBef>
              <a:spcAft>
                <a:spcPts val="1000"/>
              </a:spcAft>
              <a:buClr>
                <a:schemeClr val="accent6"/>
              </a:buClr>
              <a:buSzPct val="130000"/>
              <a:buNone/>
            </a:pPr>
            <a:r>
              <a:rPr lang="en-US" sz="1800" dirty="0" smtClean="0">
                <a:solidFill>
                  <a:srgbClr val="FF0000"/>
                </a:solidFill>
              </a:rPr>
              <a:t>11</a:t>
            </a:r>
            <a:r>
              <a:rPr lang="en-US" sz="1400" dirty="0" smtClean="0"/>
              <a:t>. Sexual and reproductive healthcare especially for women with disability </a:t>
            </a:r>
          </a:p>
          <a:p>
            <a:pPr marL="251460" lvl="0" indent="-342900">
              <a:spcBef>
                <a:spcPts val="0"/>
              </a:spcBef>
              <a:spcAft>
                <a:spcPts val="1000"/>
              </a:spcAft>
              <a:buClr>
                <a:schemeClr val="accent6"/>
              </a:buClr>
              <a:buSzPct val="130000"/>
              <a:buNone/>
            </a:pPr>
            <a:r>
              <a:rPr lang="en-US" sz="1800" dirty="0" smtClean="0">
                <a:solidFill>
                  <a:srgbClr val="FF0000"/>
                </a:solidFill>
              </a:rPr>
              <a:t>12</a:t>
            </a:r>
            <a:r>
              <a:rPr lang="en-US" sz="1400" dirty="0" smtClean="0"/>
              <a:t>. The appropriate Govt. and the local authorities, while formulating Rehabilitation Policies shall consult the NGOs working for the cause of PWDs</a:t>
            </a:r>
          </a:p>
          <a:p>
            <a:pPr marL="251460" lvl="0" indent="-342900">
              <a:spcBef>
                <a:spcPts val="0"/>
              </a:spcBef>
              <a:spcAft>
                <a:spcPts val="1000"/>
              </a:spcAft>
              <a:buClr>
                <a:schemeClr val="accent6"/>
              </a:buClr>
              <a:buSzPct val="130000"/>
              <a:buNone/>
            </a:pPr>
            <a:r>
              <a:rPr lang="en-US" sz="1800" dirty="0" smtClean="0">
                <a:solidFill>
                  <a:srgbClr val="FF0000"/>
                </a:solidFill>
              </a:rPr>
              <a:t>13</a:t>
            </a:r>
            <a:r>
              <a:rPr lang="en-US" sz="1400" dirty="0" smtClean="0"/>
              <a:t>. The appropriate Govt. shall designate persons, having requisite qualifications and experience, as certifying authorities, who shall be competent to issue the certificate of disability </a:t>
            </a:r>
          </a:p>
          <a:p>
            <a:pPr marL="251460" lvl="0" indent="-342900">
              <a:spcBef>
                <a:spcPts val="0"/>
              </a:spcBef>
              <a:spcAft>
                <a:spcPts val="1000"/>
              </a:spcAft>
              <a:buClr>
                <a:schemeClr val="accent6"/>
              </a:buClr>
              <a:buSzPct val="130000"/>
              <a:buNone/>
            </a:pPr>
            <a:r>
              <a:rPr lang="en-US" sz="1800" dirty="0" smtClean="0">
                <a:solidFill>
                  <a:srgbClr val="FF0000"/>
                </a:solidFill>
              </a:rPr>
              <a:t>14</a:t>
            </a:r>
            <a:r>
              <a:rPr lang="en-US" sz="1400" dirty="0" smtClean="0"/>
              <a:t>. Initiate research and development through individuals and institutions on issues which shall enhance habilitation and rehabilitation and on such other issues which are necessary for the empowerment of PWDs</a:t>
            </a:r>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8194" name="Picture 2" descr="C:\Users\Guruprasad\Desktop\act photos\images.jpg"/>
          <p:cNvPicPr>
            <a:picLocks noChangeAspect="1" noChangeArrowheads="1"/>
          </p:cNvPicPr>
          <p:nvPr/>
        </p:nvPicPr>
        <p:blipFill>
          <a:blip r:embed="rId5"/>
          <a:srcRect b="7895"/>
          <a:stretch>
            <a:fillRect/>
          </a:stretch>
        </p:blipFill>
        <p:spPr bwMode="auto">
          <a:xfrm>
            <a:off x="4419600" y="3476625"/>
            <a:ext cx="2524125" cy="1666875"/>
          </a:xfrm>
          <a:prstGeom prst="rect">
            <a:avLst/>
          </a:prstGeom>
          <a:noFill/>
        </p:spPr>
      </p:pic>
      <p:pic>
        <p:nvPicPr>
          <p:cNvPr id="8196" name="Picture 4" descr="C:\Users\Guruprasad\Desktop\act photos\images (8).jpg"/>
          <p:cNvPicPr>
            <a:picLocks noChangeAspect="1" noChangeArrowheads="1"/>
          </p:cNvPicPr>
          <p:nvPr/>
        </p:nvPicPr>
        <p:blipFill>
          <a:blip r:embed="rId6"/>
          <a:srcRect b="7672"/>
          <a:stretch>
            <a:fillRect/>
          </a:stretch>
        </p:blipFill>
        <p:spPr bwMode="auto">
          <a:xfrm>
            <a:off x="1828800" y="3481388"/>
            <a:ext cx="2533650" cy="1662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tile tx="0" ty="0" sx="100000" sy="100000" flip="none" algn="tl"/>
        </a:blipFill>
        <a:effectLst/>
      </p:bgPr>
    </p:bg>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685800" y="2190750"/>
            <a:ext cx="39624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dirty="0" err="1" smtClean="0">
                <a:solidFill>
                  <a:srgbClr val="FF9800"/>
                </a:solidFill>
              </a:rPr>
              <a:t>iNCLUSIVE</a:t>
            </a:r>
            <a:r>
              <a:rPr lang="en-US" sz="5400" dirty="0" smtClean="0">
                <a:solidFill>
                  <a:srgbClr val="FF9800"/>
                </a:solidFill>
              </a:rPr>
              <a:t> EDUCATION </a:t>
            </a:r>
            <a:endParaRPr sz="5400" dirty="0">
              <a:solidFill>
                <a:srgbClr val="FF9800"/>
              </a:solidFill>
            </a:endParaRPr>
          </a:p>
        </p:txBody>
      </p:sp>
      <p:grpSp>
        <p:nvGrpSpPr>
          <p:cNvPr id="2" name="Shape 250"/>
          <p:cNvGrpSpPr/>
          <p:nvPr/>
        </p:nvGrpSpPr>
        <p:grpSpPr>
          <a:xfrm>
            <a:off x="4267200" y="3333750"/>
            <a:ext cx="1588639" cy="1588655"/>
            <a:chOff x="6643075" y="3664250"/>
            <a:chExt cx="407950" cy="407975"/>
          </a:xfrm>
          <a:blipFill>
            <a:blip r:embed="rId4"/>
            <a:tile tx="0" ty="0" sx="100000" sy="100000" flip="none" algn="tl"/>
          </a:blipFill>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253"/>
          <p:cNvGrpSpPr/>
          <p:nvPr/>
        </p:nvGrpSpPr>
        <p:grpSpPr>
          <a:xfrm rot="-587363">
            <a:off x="2946370" y="869921"/>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4648200" y="742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1443657" y="97590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505200" y="4324350"/>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4669260" y="19846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pic>
        <p:nvPicPr>
          <p:cNvPr id="17" name="Picture 2" descr="Image result for inclusive education"/>
          <p:cNvPicPr>
            <a:picLocks noChangeAspect="1" noChangeArrowheads="1"/>
          </p:cNvPicPr>
          <p:nvPr/>
        </p:nvPicPr>
        <p:blipFill>
          <a:blip r:embed="rId5" cstate="print"/>
          <a:srcRect/>
          <a:stretch>
            <a:fillRect/>
          </a:stretch>
        </p:blipFill>
        <p:spPr bwMode="auto">
          <a:xfrm>
            <a:off x="5029200" y="819150"/>
            <a:ext cx="3962400" cy="3733800"/>
          </a:xfrm>
          <a:prstGeom prst="rect">
            <a:avLst/>
          </a:prstGeom>
          <a:noFill/>
          <a:ln w="9525">
            <a:noFill/>
            <a:miter lim="800000"/>
            <a:headEnd/>
            <a:tailEnd/>
          </a:ln>
        </p:spPr>
      </p:pic>
      <p:pic>
        <p:nvPicPr>
          <p:cNvPr id="19" name="Picture 18" descr="Image result for office of the state commissioner for persons with disabilities, KARNATAKA"/>
          <p:cNvPicPr/>
          <p:nvPr/>
        </p:nvPicPr>
        <p:blipFill>
          <a:blip r:embed="rId6" cstate="print"/>
          <a:srcRect/>
          <a:stretch>
            <a:fillRect/>
          </a:stretch>
        </p:blipFill>
        <p:spPr bwMode="auto">
          <a:xfrm>
            <a:off x="2286000" y="0"/>
            <a:ext cx="838200" cy="666750"/>
          </a:xfrm>
          <a:prstGeom prst="rect">
            <a:avLst/>
          </a:prstGeom>
          <a:noFill/>
          <a:ln w="9525">
            <a:noFill/>
            <a:miter lim="800000"/>
            <a:headEnd/>
            <a:tailEnd/>
          </a:ln>
        </p:spPr>
      </p:pic>
      <p:pic>
        <p:nvPicPr>
          <p:cNvPr id="20" name="Picture 2" descr="C:\Users\Guruprasad\Pictures\photo.jpg"/>
          <p:cNvPicPr>
            <a:picLocks noChangeAspect="1" noChangeArrowheads="1"/>
          </p:cNvPicPr>
          <p:nvPr/>
        </p:nvPicPr>
        <p:blipFill>
          <a:blip r:embed="rId7"/>
          <a:srcRect/>
          <a:stretch>
            <a:fillRect/>
          </a:stretch>
        </p:blipFill>
        <p:spPr bwMode="auto">
          <a:xfrm>
            <a:off x="4038600" y="0"/>
            <a:ext cx="628650" cy="652373"/>
          </a:xfrm>
          <a:prstGeom prst="rect">
            <a:avLst/>
          </a:prstGeom>
          <a:noFill/>
        </p:spPr>
      </p:pic>
      <p:sp>
        <p:nvSpPr>
          <p:cNvPr id="21" name="Shape 258"/>
          <p:cNvSpPr/>
          <p:nvPr/>
        </p:nvSpPr>
        <p:spPr>
          <a:xfrm>
            <a:off x="1981200" y="40957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2" name="Shape 253"/>
          <p:cNvGrpSpPr/>
          <p:nvPr/>
        </p:nvGrpSpPr>
        <p:grpSpPr>
          <a:xfrm rot="-587363">
            <a:off x="431771" y="3917919"/>
            <a:ext cx="653127" cy="653134"/>
            <a:chOff x="576250" y="4319400"/>
            <a:chExt cx="442075" cy="442050"/>
          </a:xfrm>
        </p:grpSpPr>
        <p:sp>
          <p:nvSpPr>
            <p:cNvPr id="23"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7" name="Shape 261"/>
          <p:cNvSpPr/>
          <p:nvPr/>
        </p:nvSpPr>
        <p:spPr>
          <a:xfrm rot="1280149">
            <a:off x="554459" y="1375074"/>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61"/>
          <p:cNvSpPr/>
          <p:nvPr/>
        </p:nvSpPr>
        <p:spPr>
          <a:xfrm rot="1280149">
            <a:off x="4516860" y="31276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8"/>
                                        </p:tgtEl>
                                        <p:attrNameLst>
                                          <p:attrName>style.visibility</p:attrName>
                                        </p:attrNameLst>
                                      </p:cBhvr>
                                      <p:to>
                                        <p:strVal val="visible"/>
                                      </p:to>
                                    </p:set>
                                    <p:anim calcmode="discrete" valueType="clr">
                                      <p:cBhvr override="childStyle">
                                        <p:cTn id="7" dur="80"/>
                                        <p:tgtEl>
                                          <p:spTgt spid="2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8"/>
                                        </p:tgtEl>
                                        <p:attrNameLst>
                                          <p:attrName>fillcolor</p:attrName>
                                        </p:attrNameLst>
                                      </p:cBhvr>
                                      <p:tavLst>
                                        <p:tav tm="0">
                                          <p:val>
                                            <p:clrVal>
                                              <a:schemeClr val="accent2"/>
                                            </p:clrVal>
                                          </p:val>
                                        </p:tav>
                                        <p:tav tm="50000">
                                          <p:val>
                                            <p:clrVal>
                                              <a:schemeClr val="hlink"/>
                                            </p:clrVal>
                                          </p:val>
                                        </p:tav>
                                      </p:tavLst>
                                    </p:anim>
                                    <p:set>
                                      <p:cBhvr>
                                        <p:cTn id="9" dur="80"/>
                                        <p:tgtEl>
                                          <p:spTgt spid="24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80">
                                          <p:stCondLst>
                                            <p:cond delay="0"/>
                                          </p:stCondLst>
                                        </p:cTn>
                                        <p:tgtEl>
                                          <p:spTgt spid="17"/>
                                        </p:tgtEl>
                                      </p:cBhvr>
                                    </p:animEffect>
                                    <p:anim calcmode="lin" valueType="num">
                                      <p:cBhvr>
                                        <p:cTn id="1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 dur="26">
                                          <p:stCondLst>
                                            <p:cond delay="650"/>
                                          </p:stCondLst>
                                        </p:cTn>
                                        <p:tgtEl>
                                          <p:spTgt spid="17"/>
                                        </p:tgtEl>
                                      </p:cBhvr>
                                      <p:to x="100000" y="60000"/>
                                    </p:animScale>
                                    <p:animScale>
                                      <p:cBhvr>
                                        <p:cTn id="21" dur="166" decel="50000">
                                          <p:stCondLst>
                                            <p:cond delay="676"/>
                                          </p:stCondLst>
                                        </p:cTn>
                                        <p:tgtEl>
                                          <p:spTgt spid="17"/>
                                        </p:tgtEl>
                                      </p:cBhvr>
                                      <p:to x="100000" y="100000"/>
                                    </p:animScale>
                                    <p:animScale>
                                      <p:cBhvr>
                                        <p:cTn id="22" dur="26">
                                          <p:stCondLst>
                                            <p:cond delay="1312"/>
                                          </p:stCondLst>
                                        </p:cTn>
                                        <p:tgtEl>
                                          <p:spTgt spid="17"/>
                                        </p:tgtEl>
                                      </p:cBhvr>
                                      <p:to x="100000" y="80000"/>
                                    </p:animScale>
                                    <p:animScale>
                                      <p:cBhvr>
                                        <p:cTn id="23" dur="166" decel="50000">
                                          <p:stCondLst>
                                            <p:cond delay="1338"/>
                                          </p:stCondLst>
                                        </p:cTn>
                                        <p:tgtEl>
                                          <p:spTgt spid="17"/>
                                        </p:tgtEl>
                                      </p:cBhvr>
                                      <p:to x="100000" y="100000"/>
                                    </p:animScale>
                                    <p:animScale>
                                      <p:cBhvr>
                                        <p:cTn id="24" dur="26">
                                          <p:stCondLst>
                                            <p:cond delay="1642"/>
                                          </p:stCondLst>
                                        </p:cTn>
                                        <p:tgtEl>
                                          <p:spTgt spid="17"/>
                                        </p:tgtEl>
                                      </p:cBhvr>
                                      <p:to x="100000" y="90000"/>
                                    </p:animScale>
                                    <p:animScale>
                                      <p:cBhvr>
                                        <p:cTn id="25" dur="166" decel="50000">
                                          <p:stCondLst>
                                            <p:cond delay="1668"/>
                                          </p:stCondLst>
                                        </p:cTn>
                                        <p:tgtEl>
                                          <p:spTgt spid="17"/>
                                        </p:tgtEl>
                                      </p:cBhvr>
                                      <p:to x="100000" y="100000"/>
                                    </p:animScale>
                                    <p:animScale>
                                      <p:cBhvr>
                                        <p:cTn id="26" dur="26">
                                          <p:stCondLst>
                                            <p:cond delay="1808"/>
                                          </p:stCondLst>
                                        </p:cTn>
                                        <p:tgtEl>
                                          <p:spTgt spid="17"/>
                                        </p:tgtEl>
                                      </p:cBhvr>
                                      <p:to x="100000" y="95000"/>
                                    </p:animScale>
                                    <p:animScale>
                                      <p:cBhvr>
                                        <p:cTn id="2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sz="2200" b="1" dirty="0" smtClean="0">
                <a:solidFill>
                  <a:srgbClr val="FFFF00"/>
                </a:solidFill>
              </a:rPr>
              <a:t>INCLUSIVE EDUCATION </a:t>
            </a:r>
            <a:r>
              <a:rPr lang="en-US" sz="2200" dirty="0" smtClean="0"/>
              <a:t>means</a:t>
            </a:r>
          </a:p>
          <a:p>
            <a:pPr marL="0" lvl="0" indent="0">
              <a:spcBef>
                <a:spcPts val="600"/>
              </a:spcBef>
              <a:spcAft>
                <a:spcPts val="0"/>
              </a:spcAft>
              <a:buNone/>
            </a:pPr>
            <a:r>
              <a:rPr lang="en-US" sz="2200" dirty="0" smtClean="0"/>
              <a:t>….all children will be educated full-time in age-appropriate general education classrooms in their neighborhood schools with support provided to enable students, teachers and the entire school community to succeed”</a:t>
            </a:r>
          </a:p>
          <a:p>
            <a:pPr marL="0" lvl="0" indent="0" algn="ctr">
              <a:spcBef>
                <a:spcPts val="600"/>
              </a:spcBef>
              <a:spcAft>
                <a:spcPts val="0"/>
              </a:spcAft>
              <a:buNone/>
            </a:pPr>
            <a:r>
              <a:rPr lang="en-US" sz="2200" i="0" dirty="0" smtClean="0"/>
              <a:t>-UNH Institute on Disability</a:t>
            </a:r>
            <a:endParaRPr sz="2200" i="0"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pic>
        <p:nvPicPr>
          <p:cNvPr id="7" name="Picture 2" descr="C:\Users\Guruprasad\Pictures\photo.jpg"/>
          <p:cNvPicPr>
            <a:picLocks noChangeAspect="1" noChangeArrowheads="1"/>
          </p:cNvPicPr>
          <p:nvPr/>
        </p:nvPicPr>
        <p:blipFill>
          <a:blip r:embed="rId3"/>
          <a:srcRect/>
          <a:stretch>
            <a:fillRect/>
          </a:stretch>
        </p:blipFill>
        <p:spPr bwMode="auto">
          <a:xfrm>
            <a:off x="8515350" y="0"/>
            <a:ext cx="628650" cy="652373"/>
          </a:xfrm>
          <a:prstGeom prst="rect">
            <a:avLst/>
          </a:prstGeom>
          <a:noFill/>
        </p:spPr>
      </p:pic>
      <p:pic>
        <p:nvPicPr>
          <p:cNvPr id="8" name="Picture 7" descr="Image result for office of the state commissioner for persons with disabilities, KARNATAKA"/>
          <p:cNvPicPr/>
          <p:nvPr/>
        </p:nvPicPr>
        <p:blipFill>
          <a:blip r:embed="rId4" cstate="print"/>
          <a:srcRect/>
          <a:stretch>
            <a:fillRect/>
          </a:stretch>
        </p:blipFill>
        <p:spPr bwMode="auto">
          <a:xfrm>
            <a:off x="3505200" y="209550"/>
            <a:ext cx="838200" cy="666750"/>
          </a:xfrm>
          <a:prstGeom prst="rect">
            <a:avLst/>
          </a:prstGeom>
          <a:noFill/>
          <a:ln w="9525">
            <a:noFill/>
            <a:miter lim="800000"/>
            <a:headEnd/>
            <a:tailEnd/>
          </a:ln>
        </p:spPr>
      </p:pic>
      <p:pic>
        <p:nvPicPr>
          <p:cNvPr id="10242" name="Picture 2" descr="C:\Users\Guruprasad\Desktop\act photos\images (4).jpg"/>
          <p:cNvPicPr>
            <a:picLocks noChangeAspect="1" noChangeArrowheads="1"/>
          </p:cNvPicPr>
          <p:nvPr/>
        </p:nvPicPr>
        <p:blipFill>
          <a:blip r:embed="rId5"/>
          <a:srcRect r="27273"/>
          <a:stretch>
            <a:fillRect/>
          </a:stretch>
        </p:blipFill>
        <p:spPr bwMode="auto">
          <a:xfrm>
            <a:off x="6172200" y="1504950"/>
            <a:ext cx="22860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9">
                                            <p:txEl>
                                              <p:pRg st="0" end="0"/>
                                            </p:txEl>
                                          </p:spTgt>
                                        </p:tgtEl>
                                        <p:attrNameLst>
                                          <p:attrName>style.visibility</p:attrName>
                                        </p:attrNameLst>
                                      </p:cBhvr>
                                      <p:to>
                                        <p:strVal val="visible"/>
                                      </p:to>
                                    </p:set>
                                    <p:anim calcmode="discrete" valueType="clr">
                                      <p:cBhvr override="childStyle">
                                        <p:cTn id="7" dur="80"/>
                                        <p:tgtEl>
                                          <p:spTgt spid="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9">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29">
                                            <p:txEl>
                                              <p:pRg st="1" end="1"/>
                                            </p:txEl>
                                          </p:spTgt>
                                        </p:tgtEl>
                                        <p:attrNameLst>
                                          <p:attrName>style.visibility</p:attrName>
                                        </p:attrNameLst>
                                      </p:cBhvr>
                                      <p:to>
                                        <p:strVal val="visible"/>
                                      </p:to>
                                    </p:set>
                                    <p:anim calcmode="discrete" valueType="clr">
                                      <p:cBhvr override="childStyle">
                                        <p:cTn id="12" dur="80"/>
                                        <p:tgtEl>
                                          <p:spTgt spid="22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29">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29">
                                            <p:txEl>
                                              <p:pRg st="2" end="2"/>
                                            </p:txEl>
                                          </p:spTgt>
                                        </p:tgtEl>
                                        <p:attrNameLst>
                                          <p:attrName>style.visibility</p:attrName>
                                        </p:attrNameLst>
                                      </p:cBhvr>
                                      <p:to>
                                        <p:strVal val="visible"/>
                                      </p:to>
                                    </p:set>
                                    <p:anim calcmode="discrete" valueType="clr">
                                      <p:cBhvr override="childStyle">
                                        <p:cTn id="17" dur="80"/>
                                        <p:tgtEl>
                                          <p:spTgt spid="22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9">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22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Inclusive Education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2724300"/>
          </a:xfrm>
        </p:spPr>
        <p:txBody>
          <a:bodyPr/>
          <a:lstStyle/>
          <a:p>
            <a:pPr marL="251460" lvl="0" indent="-342900">
              <a:spcBef>
                <a:spcPts val="0"/>
              </a:spcBef>
              <a:spcAft>
                <a:spcPts val="1000"/>
              </a:spcAft>
              <a:buClr>
                <a:schemeClr val="accent6"/>
              </a:buClr>
              <a:buSzPct val="130000"/>
              <a:buNone/>
            </a:pPr>
            <a:r>
              <a:rPr lang="en-US" sz="1600" b="1" dirty="0" smtClean="0"/>
              <a:t>The appropriate Govt. and the local authorities or recognized educational institutions by them provide inclusive education to the CWDs</a:t>
            </a:r>
          </a:p>
          <a:p>
            <a:pPr marL="251460" lvl="0" indent="-342900">
              <a:spcBef>
                <a:spcPts val="0"/>
              </a:spcBef>
              <a:spcAft>
                <a:spcPts val="1000"/>
              </a:spcAft>
              <a:buClr>
                <a:schemeClr val="accent6"/>
              </a:buClr>
              <a:buSzPct val="130000"/>
              <a:buFont typeface="+mj-lt"/>
              <a:buAutoNum type="arabicPeriod"/>
            </a:pPr>
            <a:r>
              <a:rPr lang="en-US" sz="1400" dirty="0" smtClean="0"/>
              <a:t>Admit CWDs without discrimination and provide education and opportunities for sports and recreation activities equally with others</a:t>
            </a:r>
          </a:p>
          <a:p>
            <a:pPr marL="251460" lvl="0" indent="-342900">
              <a:spcBef>
                <a:spcPts val="0"/>
              </a:spcBef>
              <a:spcAft>
                <a:spcPts val="1000"/>
              </a:spcAft>
              <a:buClr>
                <a:schemeClr val="accent6"/>
              </a:buClr>
              <a:buSzPct val="130000"/>
              <a:buFont typeface="+mj-lt"/>
              <a:buAutoNum type="arabicPeriod"/>
            </a:pPr>
            <a:r>
              <a:rPr lang="en-US" sz="1400" dirty="0" smtClean="0"/>
              <a:t>Ensure that the education to persons who are blind or deaf or both is imparted in the most appropriate languages and modes and means of communication</a:t>
            </a:r>
          </a:p>
          <a:p>
            <a:pPr marL="251460" lvl="0" indent="-342900">
              <a:spcBef>
                <a:spcPts val="0"/>
              </a:spcBef>
              <a:spcAft>
                <a:spcPts val="1000"/>
              </a:spcAft>
              <a:buClr>
                <a:schemeClr val="accent6"/>
              </a:buClr>
              <a:buSzPct val="130000"/>
              <a:buFont typeface="+mj-lt"/>
              <a:buAutoNum type="arabicPeriod"/>
            </a:pPr>
            <a:r>
              <a:rPr lang="en-US" sz="1400" dirty="0" smtClean="0"/>
              <a:t>Detect specific learning disabilities in children at the earliest and take suitable pedagogical and other measurers to overcome  them</a:t>
            </a:r>
          </a:p>
          <a:p>
            <a:pPr marL="251460" lvl="0" indent="-342900">
              <a:spcBef>
                <a:spcPts val="0"/>
              </a:spcBef>
              <a:spcAft>
                <a:spcPts val="1000"/>
              </a:spcAft>
              <a:buClr>
                <a:schemeClr val="accent6"/>
              </a:buClr>
              <a:buSzPct val="130000"/>
              <a:buFont typeface="+mj-lt"/>
              <a:buAutoNum type="arabicPeriod"/>
            </a:pPr>
            <a:r>
              <a:rPr lang="en-US" sz="1400" dirty="0" smtClean="0"/>
              <a:t>Respect for inherent dignity, individual autonomy including the freedom to make one’s own choices, and independence of persons</a:t>
            </a:r>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1026" name="Picture 2" descr="C:\Users\Guruprasad\Desktop\ie.jpg"/>
          <p:cNvPicPr>
            <a:picLocks noChangeAspect="1" noChangeArrowheads="1"/>
          </p:cNvPicPr>
          <p:nvPr/>
        </p:nvPicPr>
        <p:blipFill>
          <a:blip r:embed="rId5"/>
          <a:srcRect r="9322"/>
          <a:stretch>
            <a:fillRect/>
          </a:stretch>
        </p:blipFill>
        <p:spPr bwMode="auto">
          <a:xfrm>
            <a:off x="4648200" y="4019551"/>
            <a:ext cx="2219325" cy="1123950"/>
          </a:xfrm>
          <a:prstGeom prst="rect">
            <a:avLst/>
          </a:prstGeom>
          <a:noFill/>
        </p:spPr>
      </p:pic>
      <p:pic>
        <p:nvPicPr>
          <p:cNvPr id="1027" name="Picture 3" descr="C:\Users\Guruprasad\Desktop\images (5).jpg"/>
          <p:cNvPicPr>
            <a:picLocks noChangeAspect="1" noChangeArrowheads="1"/>
          </p:cNvPicPr>
          <p:nvPr/>
        </p:nvPicPr>
        <p:blipFill>
          <a:blip r:embed="rId6"/>
          <a:srcRect l="46000"/>
          <a:stretch>
            <a:fillRect/>
          </a:stretch>
        </p:blipFill>
        <p:spPr bwMode="auto">
          <a:xfrm>
            <a:off x="2667000" y="4032250"/>
            <a:ext cx="1905000" cy="1111250"/>
          </a:xfrm>
          <a:prstGeom prst="rect">
            <a:avLst/>
          </a:prstGeom>
          <a:noFill/>
        </p:spPr>
      </p:pic>
      <p:sp>
        <p:nvSpPr>
          <p:cNvPr id="25" name="Rectangle 24"/>
          <p:cNvSpPr/>
          <p:nvPr/>
        </p:nvSpPr>
        <p:spPr>
          <a:xfrm>
            <a:off x="4572000" y="590550"/>
            <a:ext cx="1080745" cy="369332"/>
          </a:xfrm>
          <a:prstGeom prst="rect">
            <a:avLst/>
          </a:prstGeom>
        </p:spPr>
        <p:txBody>
          <a:bodyPr wrap="none">
            <a:spAutoFit/>
          </a:bodyPr>
          <a:lstStyle/>
          <a:p>
            <a:r>
              <a:rPr lang="en" sz="1800" b="1" dirty="0" smtClean="0">
                <a:solidFill>
                  <a:srgbClr val="FFFFFF"/>
                </a:solidFill>
                <a:latin typeface="Roboto Condensed"/>
                <a:ea typeface="Roboto Condensed"/>
                <a:cs typeface="Roboto Condensed"/>
                <a:sym typeface="Roboto Condensed"/>
              </a:rPr>
              <a:t>Chapter </a:t>
            </a:r>
            <a:r>
              <a:rPr lang="en" sz="1800" b="1" dirty="0" smtClean="0">
                <a:solidFill>
                  <a:srgbClr val="FFFFFF"/>
                </a:solidFill>
                <a:latin typeface="Roboto Condensed"/>
                <a:ea typeface="Roboto Condensed"/>
                <a:cs typeface="Roboto Condensed"/>
                <a:sym typeface="Roboto Condensed"/>
              </a:rPr>
              <a:t>3</a:t>
            </a:r>
            <a:endParaRPr lang="en-US" sz="1800" b="1" dirty="0" smtClean="0">
              <a:solidFill>
                <a:srgbClr val="FFFFFF"/>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Inclusive Education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3505200"/>
          </a:xfrm>
        </p:spPr>
        <p:txBody>
          <a:bodyPr/>
          <a:lstStyle/>
          <a:p>
            <a:pPr marL="251460" indent="-342900">
              <a:spcBef>
                <a:spcPts val="0"/>
              </a:spcBef>
              <a:spcAft>
                <a:spcPts val="1000"/>
              </a:spcAft>
              <a:buClr>
                <a:schemeClr val="accent6"/>
              </a:buClr>
              <a:buSzPct val="130000"/>
              <a:buNone/>
            </a:pPr>
            <a:r>
              <a:rPr lang="en-US" sz="1400" dirty="0" smtClean="0"/>
              <a:t>5. Monitor participation, progress in terms of attainment levels and completion of education in respect of every student with disability</a:t>
            </a:r>
          </a:p>
          <a:p>
            <a:pPr marL="251460" lvl="0" indent="-342900">
              <a:spcBef>
                <a:spcPts val="0"/>
              </a:spcBef>
              <a:spcAft>
                <a:spcPts val="1000"/>
              </a:spcAft>
              <a:buClr>
                <a:schemeClr val="accent6"/>
              </a:buClr>
              <a:buSzPct val="130000"/>
              <a:buAutoNum type="arabicPeriod" startAt="6"/>
            </a:pPr>
            <a:r>
              <a:rPr lang="en-US" sz="1400" dirty="0" smtClean="0"/>
              <a:t>Provide transportation facilities to the CWDs and also the attendant of the CWDs having high support needs</a:t>
            </a:r>
          </a:p>
          <a:p>
            <a:pPr marL="251460" lvl="0" indent="-342900">
              <a:spcBef>
                <a:spcPts val="0"/>
              </a:spcBef>
              <a:spcAft>
                <a:spcPts val="1000"/>
              </a:spcAft>
              <a:buClr>
                <a:schemeClr val="accent6"/>
              </a:buClr>
              <a:buSzPct val="130000"/>
              <a:buAutoNum type="arabicPeriod" startAt="6"/>
            </a:pPr>
            <a:r>
              <a:rPr lang="en-US" sz="1400" dirty="0" smtClean="0"/>
              <a:t>To conduct survey of school going children in every five years for identifying CWDs, ascertaining their special needs and the extent to which these are being met;  the first survey shall be conducted within a period of two years from the date of commencement of this Act (Section 16)</a:t>
            </a:r>
          </a:p>
          <a:p>
            <a:pPr marL="251460" lvl="0" indent="-342900">
              <a:spcBef>
                <a:spcPts val="0"/>
              </a:spcBef>
              <a:spcAft>
                <a:spcPts val="1000"/>
              </a:spcAft>
              <a:buClr>
                <a:schemeClr val="accent6"/>
              </a:buClr>
              <a:buSzPct val="130000"/>
              <a:buAutoNum type="arabicPeriod" startAt="6"/>
            </a:pPr>
            <a:r>
              <a:rPr lang="en-US" sz="1400" dirty="0" smtClean="0"/>
              <a:t>To train and employ teachers, including teachers with disability who are qualified in  Indian Sign Language (ISL) and Braille and also teachers who are trained in teaching children with Intellectual Disability</a:t>
            </a:r>
          </a:p>
          <a:p>
            <a:pPr marL="251460" lvl="0" indent="-342900">
              <a:spcBef>
                <a:spcPts val="0"/>
              </a:spcBef>
              <a:spcAft>
                <a:spcPts val="1000"/>
              </a:spcAft>
              <a:buClr>
                <a:schemeClr val="accent6"/>
              </a:buClr>
              <a:buSzPct val="130000"/>
              <a:buAutoNum type="arabicPeriod" startAt="6"/>
            </a:pPr>
            <a:r>
              <a:rPr lang="en-US" sz="1400" dirty="0" smtClean="0"/>
              <a:t>To train professionals and staff to support Inclusive Education at all levels of school education</a:t>
            </a:r>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050" name="Picture 2" descr="C:\Users\Guruprasad\Desktop\ie-1.jpg"/>
          <p:cNvPicPr>
            <a:picLocks noChangeAspect="1" noChangeArrowheads="1"/>
          </p:cNvPicPr>
          <p:nvPr/>
        </p:nvPicPr>
        <p:blipFill>
          <a:blip r:embed="rId5"/>
          <a:srcRect b="28221"/>
          <a:stretch>
            <a:fillRect/>
          </a:stretch>
        </p:blipFill>
        <p:spPr bwMode="auto">
          <a:xfrm>
            <a:off x="3962400" y="3867151"/>
            <a:ext cx="2952750" cy="1276350"/>
          </a:xfrm>
          <a:prstGeom prst="rect">
            <a:avLst/>
          </a:prstGeom>
          <a:noFill/>
        </p:spPr>
      </p:pic>
      <p:pic>
        <p:nvPicPr>
          <p:cNvPr id="2051" name="Picture 3" descr="C:\Users\Guruprasad\Desktop\images (6).jpg"/>
          <p:cNvPicPr>
            <a:picLocks noChangeAspect="1" noChangeArrowheads="1"/>
          </p:cNvPicPr>
          <p:nvPr/>
        </p:nvPicPr>
        <p:blipFill>
          <a:blip r:embed="rId6"/>
          <a:srcRect l="50000"/>
          <a:stretch>
            <a:fillRect/>
          </a:stretch>
        </p:blipFill>
        <p:spPr bwMode="auto">
          <a:xfrm>
            <a:off x="1676400" y="3867150"/>
            <a:ext cx="2286000" cy="1276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slide(fromBottom)">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lide(fromBottom)">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Inclusive Education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04800" y="1123950"/>
            <a:ext cx="8610600" cy="3505200"/>
          </a:xfrm>
        </p:spPr>
        <p:txBody>
          <a:bodyPr/>
          <a:lstStyle/>
          <a:p>
            <a:pPr marL="251460" lvl="0" indent="-342900">
              <a:spcBef>
                <a:spcPts val="0"/>
              </a:spcBef>
              <a:spcAft>
                <a:spcPts val="1000"/>
              </a:spcAft>
              <a:buClr>
                <a:schemeClr val="accent6"/>
              </a:buClr>
              <a:buSzPct val="130000"/>
              <a:buNone/>
            </a:pPr>
            <a:r>
              <a:rPr lang="en-US" sz="1400" dirty="0" smtClean="0"/>
              <a:t>10. Promote the use of appropriate augmentative  and alternative modes including means and formats of communication, Braille and ISL to supplement the use of one’s own speech to fulfill the daily communication needs of persons with speech, communication or language disabilities and enables them to participate and contribute to their community and society</a:t>
            </a:r>
          </a:p>
          <a:p>
            <a:pPr marL="251460" lvl="0" indent="-342900">
              <a:spcBef>
                <a:spcPts val="0"/>
              </a:spcBef>
              <a:spcAft>
                <a:spcPts val="1000"/>
              </a:spcAft>
              <a:buClr>
                <a:schemeClr val="accent6"/>
              </a:buClr>
              <a:buSzPct val="130000"/>
              <a:buNone/>
            </a:pPr>
            <a:r>
              <a:rPr lang="en-US" sz="1400" dirty="0" smtClean="0"/>
              <a:t>11. To provide books, other learning materials and appropriate assistive devices to students with benchmark disabilities free of cost up the age of 18 years</a:t>
            </a:r>
          </a:p>
          <a:p>
            <a:pPr marL="251460" lvl="0" indent="-342900">
              <a:spcBef>
                <a:spcPts val="0"/>
              </a:spcBef>
              <a:spcAft>
                <a:spcPts val="1000"/>
              </a:spcAft>
              <a:buClr>
                <a:schemeClr val="accent6"/>
              </a:buClr>
              <a:buSzPct val="130000"/>
              <a:buNone/>
            </a:pPr>
            <a:r>
              <a:rPr lang="en-US" sz="1400" dirty="0" smtClean="0"/>
              <a:t>12. Make building, campus and various facilities accessible </a:t>
            </a:r>
          </a:p>
          <a:p>
            <a:pPr marL="251460" lvl="0" indent="-342900">
              <a:spcBef>
                <a:spcPts val="0"/>
              </a:spcBef>
              <a:spcAft>
                <a:spcPts val="1000"/>
              </a:spcAft>
              <a:buClr>
                <a:schemeClr val="accent6"/>
              </a:buClr>
              <a:buSzPct val="130000"/>
              <a:buNone/>
            </a:pPr>
            <a:r>
              <a:rPr lang="en-US" sz="1600" dirty="0" smtClean="0">
                <a:solidFill>
                  <a:schemeClr val="accent6"/>
                </a:solidFill>
              </a:rPr>
              <a:t>13. </a:t>
            </a:r>
            <a:r>
              <a:rPr lang="en-US" sz="1400" dirty="0" smtClean="0"/>
              <a:t>Provide reasonable accommodation according to the individual’s requirements </a:t>
            </a:r>
          </a:p>
          <a:p>
            <a:pPr marL="251460" lvl="0" indent="-342900">
              <a:spcBef>
                <a:spcPts val="0"/>
              </a:spcBef>
              <a:spcAft>
                <a:spcPts val="1000"/>
              </a:spcAft>
              <a:buClr>
                <a:schemeClr val="accent6"/>
              </a:buClr>
              <a:buSzPct val="130000"/>
              <a:buNone/>
            </a:pPr>
            <a:r>
              <a:rPr lang="en-US" sz="1600" dirty="0" smtClean="0">
                <a:solidFill>
                  <a:schemeClr val="accent6"/>
                </a:solidFill>
              </a:rPr>
              <a:t>14</a:t>
            </a:r>
            <a:r>
              <a:rPr lang="en-US" sz="1400" dirty="0" smtClean="0"/>
              <a:t>. Provide necessary support individualized or otherwise in environments that maximize academic and social development consistent with the goal of full inclusion </a:t>
            </a:r>
          </a:p>
          <a:p>
            <a:pPr marL="251460" lvl="0" indent="-342900">
              <a:spcBef>
                <a:spcPts val="0"/>
              </a:spcBef>
              <a:spcAft>
                <a:spcPts val="1000"/>
              </a:spcAft>
              <a:buClr>
                <a:schemeClr val="accent6"/>
              </a:buClr>
              <a:buSzPct val="130000"/>
              <a:buNone/>
            </a:pPr>
            <a:endParaRPr lang="en-US" sz="1400" dirty="0" smtClean="0"/>
          </a:p>
          <a:p>
            <a:pPr marL="251460" lvl="0" indent="-342900">
              <a:spcBef>
                <a:spcPts val="0"/>
              </a:spcBef>
              <a:spcAft>
                <a:spcPts val="1000"/>
              </a:spcAft>
              <a:buClr>
                <a:schemeClr val="accent6"/>
              </a:buClr>
              <a:buSzPct val="130000"/>
              <a:buNone/>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11266" name="Picture 2" descr="C:\Users\Guruprasad\Desktop\act photos\images (13).jpg"/>
          <p:cNvPicPr>
            <a:picLocks noChangeAspect="1" noChangeArrowheads="1"/>
          </p:cNvPicPr>
          <p:nvPr/>
        </p:nvPicPr>
        <p:blipFill>
          <a:blip r:embed="rId5"/>
          <a:srcRect/>
          <a:stretch>
            <a:fillRect/>
          </a:stretch>
        </p:blipFill>
        <p:spPr bwMode="auto">
          <a:xfrm>
            <a:off x="4549055" y="3790950"/>
            <a:ext cx="2404195" cy="1352550"/>
          </a:xfrm>
          <a:prstGeom prst="rect">
            <a:avLst/>
          </a:prstGeom>
          <a:noFill/>
        </p:spPr>
      </p:pic>
      <p:pic>
        <p:nvPicPr>
          <p:cNvPr id="11267" name="Picture 3" descr="C:\Users\Guruprasad\Desktop\edn photos\images (3).jpg"/>
          <p:cNvPicPr>
            <a:picLocks noChangeAspect="1" noChangeArrowheads="1"/>
          </p:cNvPicPr>
          <p:nvPr/>
        </p:nvPicPr>
        <p:blipFill>
          <a:blip r:embed="rId6"/>
          <a:srcRect/>
          <a:stretch>
            <a:fillRect/>
          </a:stretch>
        </p:blipFill>
        <p:spPr bwMode="auto">
          <a:xfrm>
            <a:off x="3276600" y="3914775"/>
            <a:ext cx="1228725" cy="1228725"/>
          </a:xfrm>
          <a:prstGeom prst="rect">
            <a:avLst/>
          </a:prstGeom>
          <a:noFill/>
        </p:spPr>
      </p:pic>
      <p:pic>
        <p:nvPicPr>
          <p:cNvPr id="11268" name="Picture 4" descr="C:\Users\Guruprasad\Desktop\blind.jpg"/>
          <p:cNvPicPr>
            <a:picLocks noChangeAspect="1" noChangeArrowheads="1"/>
          </p:cNvPicPr>
          <p:nvPr/>
        </p:nvPicPr>
        <p:blipFill>
          <a:blip r:embed="rId7"/>
          <a:srcRect/>
          <a:stretch>
            <a:fillRect/>
          </a:stretch>
        </p:blipFill>
        <p:spPr bwMode="auto">
          <a:xfrm>
            <a:off x="1219200" y="3957928"/>
            <a:ext cx="2038350" cy="1185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4" y="392575"/>
            <a:ext cx="5662725"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Principles for Empowerment of </a:t>
            </a:r>
            <a:r>
              <a:rPr lang="en" sz="2400" dirty="0" smtClean="0"/>
              <a:t>PWDs </a:t>
            </a:r>
            <a:br>
              <a:rPr lang="en" sz="2400" dirty="0" smtClean="0"/>
            </a:br>
            <a:r>
              <a:rPr lang="en" sz="1800" dirty="0" smtClean="0"/>
              <a:t>Chapter 1</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grpSp>
        <p:nvGrpSpPr>
          <p:cNvPr id="194"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2724300"/>
          </a:xfrm>
        </p:spPr>
        <p:txBody>
          <a:bodyPr/>
          <a:lstStyle/>
          <a:p>
            <a:pPr marL="251460" lvl="0" indent="-342900">
              <a:spcBef>
                <a:spcPts val="0"/>
              </a:spcBef>
              <a:spcAft>
                <a:spcPts val="1000"/>
              </a:spcAft>
              <a:buClr>
                <a:schemeClr val="accent6"/>
              </a:buClr>
              <a:buSzPct val="130000"/>
              <a:buFont typeface="+mj-lt"/>
              <a:buAutoNum type="arabicPeriod"/>
            </a:pPr>
            <a:r>
              <a:rPr lang="en-US" sz="1400" dirty="0" smtClean="0"/>
              <a:t>Respect for inherent dignity, individual autonomy including the freedom to make one’s own choices, and independence of persons</a:t>
            </a:r>
          </a:p>
          <a:p>
            <a:pPr marL="251460" lvl="0" indent="-342900">
              <a:spcBef>
                <a:spcPts val="0"/>
              </a:spcBef>
              <a:spcAft>
                <a:spcPts val="1000"/>
              </a:spcAft>
              <a:buClr>
                <a:schemeClr val="accent6"/>
              </a:buClr>
              <a:buSzPct val="130000"/>
              <a:buFont typeface="+mj-lt"/>
              <a:buAutoNum type="arabicPeriod"/>
            </a:pPr>
            <a:r>
              <a:rPr lang="en-US" sz="1400" dirty="0" smtClean="0"/>
              <a:t>Non- discrimination</a:t>
            </a:r>
          </a:p>
          <a:p>
            <a:pPr marL="251460" lvl="0" indent="-342900">
              <a:spcBef>
                <a:spcPts val="0"/>
              </a:spcBef>
              <a:spcAft>
                <a:spcPts val="1000"/>
              </a:spcAft>
              <a:buClr>
                <a:schemeClr val="accent6"/>
              </a:buClr>
              <a:buSzPct val="130000"/>
              <a:buFont typeface="+mj-lt"/>
              <a:buAutoNum type="arabicPeriod"/>
            </a:pPr>
            <a:r>
              <a:rPr lang="en-US" sz="1400" dirty="0" smtClean="0"/>
              <a:t>Full and effective participation and Inclusion in society</a:t>
            </a:r>
          </a:p>
          <a:p>
            <a:pPr marL="251460" lvl="0" indent="-342900">
              <a:spcBef>
                <a:spcPts val="0"/>
              </a:spcBef>
              <a:spcAft>
                <a:spcPts val="1000"/>
              </a:spcAft>
              <a:buClr>
                <a:schemeClr val="accent6"/>
              </a:buClr>
              <a:buSzPct val="130000"/>
              <a:buFont typeface="+mj-lt"/>
              <a:buAutoNum type="arabicPeriod"/>
            </a:pPr>
            <a:r>
              <a:rPr lang="en-US" sz="1400" dirty="0" smtClean="0"/>
              <a:t>Respect for difference and acceptance of PWDs as part of human diversity and humanity</a:t>
            </a:r>
          </a:p>
          <a:p>
            <a:pPr marL="251460" lvl="0" indent="-342900">
              <a:spcBef>
                <a:spcPts val="0"/>
              </a:spcBef>
              <a:spcAft>
                <a:spcPts val="1000"/>
              </a:spcAft>
              <a:buClr>
                <a:schemeClr val="accent6"/>
              </a:buClr>
              <a:buSzPct val="130000"/>
              <a:buFont typeface="+mj-lt"/>
              <a:buAutoNum type="arabicPeriod"/>
            </a:pPr>
            <a:r>
              <a:rPr lang="en-US" sz="1400" dirty="0" smtClean="0"/>
              <a:t>Equality of opportunity</a:t>
            </a:r>
          </a:p>
          <a:p>
            <a:pPr marL="251460" lvl="0" indent="-342900">
              <a:spcBef>
                <a:spcPts val="0"/>
              </a:spcBef>
              <a:spcAft>
                <a:spcPts val="1000"/>
              </a:spcAft>
              <a:buClr>
                <a:schemeClr val="accent6"/>
              </a:buClr>
              <a:buSzPct val="130000"/>
              <a:buFont typeface="+mj-lt"/>
              <a:buAutoNum type="arabicPeriod"/>
            </a:pPr>
            <a:r>
              <a:rPr lang="en-US" sz="1400" dirty="0" smtClean="0"/>
              <a:t>Accessibility</a:t>
            </a:r>
          </a:p>
          <a:p>
            <a:pPr marL="251460" lvl="0" indent="-342900">
              <a:spcBef>
                <a:spcPts val="0"/>
              </a:spcBef>
              <a:spcAft>
                <a:spcPts val="1000"/>
              </a:spcAft>
              <a:buClr>
                <a:schemeClr val="accent6"/>
              </a:buClr>
              <a:buSzPct val="130000"/>
              <a:buFont typeface="+mj-lt"/>
              <a:buAutoNum type="arabicPeriod"/>
            </a:pPr>
            <a:r>
              <a:rPr lang="en-US" sz="1400" dirty="0" smtClean="0"/>
              <a:t>Equality between men and women</a:t>
            </a:r>
          </a:p>
          <a:p>
            <a:pPr marL="251460" lvl="0" indent="-342900">
              <a:spcBef>
                <a:spcPts val="0"/>
              </a:spcBef>
              <a:spcAft>
                <a:spcPts val="1000"/>
              </a:spcAft>
              <a:buClr>
                <a:schemeClr val="accent6"/>
              </a:buClr>
              <a:buSzPct val="130000"/>
              <a:buFont typeface="+mj-lt"/>
              <a:buAutoNum type="arabicPeriod"/>
            </a:pPr>
            <a:r>
              <a:rPr lang="en-US" sz="1400" dirty="0" smtClean="0"/>
              <a:t>Respect for the evolving capacities of CWDs and respect for the right of CWDs to preserve their identities</a:t>
            </a:r>
            <a:endParaRPr lang="en-US" dirty="0" smtClean="0"/>
          </a:p>
          <a:p>
            <a:pPr>
              <a:buNone/>
            </a:pPr>
            <a:endParaRPr lang="en-US" dirty="0"/>
          </a:p>
        </p:txBody>
      </p:sp>
      <p:pic>
        <p:nvPicPr>
          <p:cNvPr id="26" name="Picture 25" descr="Image result for office of the state commissioner for persons with disabilities, KARNATAKA"/>
          <p:cNvPicPr/>
          <p:nvPr/>
        </p:nvPicPr>
        <p:blipFill>
          <a:blip r:embed="rId4"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5"/>
          <a:srcRect/>
          <a:stretch>
            <a:fillRect/>
          </a:stretch>
        </p:blipFill>
        <p:spPr bwMode="auto">
          <a:xfrm>
            <a:off x="8515350" y="0"/>
            <a:ext cx="628650" cy="652373"/>
          </a:xfrm>
          <a:prstGeom prst="rect">
            <a:avLst/>
          </a:prstGeom>
          <a:noFill/>
        </p:spPr>
      </p:pic>
      <p:pic>
        <p:nvPicPr>
          <p:cNvPr id="1026" name="Picture 2" descr="C:\Users\Guruprasad\Desktop\principles.jpg"/>
          <p:cNvPicPr>
            <a:picLocks noChangeAspect="1" noChangeArrowheads="1"/>
          </p:cNvPicPr>
          <p:nvPr/>
        </p:nvPicPr>
        <p:blipFill>
          <a:blip r:embed="rId6"/>
          <a:srcRect/>
          <a:stretch>
            <a:fillRect/>
          </a:stretch>
        </p:blipFill>
        <p:spPr bwMode="auto">
          <a:xfrm>
            <a:off x="5029200" y="4307904"/>
            <a:ext cx="1885950" cy="835596"/>
          </a:xfrm>
          <a:prstGeom prst="rect">
            <a:avLst/>
          </a:prstGeom>
          <a:noFill/>
        </p:spPr>
      </p:pic>
      <p:pic>
        <p:nvPicPr>
          <p:cNvPr id="1027" name="Picture 3" descr="C:\Users\Guruprasad\Desktop\business-principles-logo.jpg"/>
          <p:cNvPicPr>
            <a:picLocks noChangeAspect="1" noChangeArrowheads="1"/>
          </p:cNvPicPr>
          <p:nvPr/>
        </p:nvPicPr>
        <p:blipFill>
          <a:blip r:embed="rId7"/>
          <a:srcRect b="21336"/>
          <a:stretch>
            <a:fillRect/>
          </a:stretch>
        </p:blipFill>
        <p:spPr bwMode="auto">
          <a:xfrm>
            <a:off x="2209800" y="4299931"/>
            <a:ext cx="2743200" cy="843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slide(fromBottom)">
                                      <p:cBhvr>
                                        <p:cTn id="37" dur="500"/>
                                        <p:tgtEl>
                                          <p:spTgt spid="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4">
                                            <p:txEl>
                                              <p:pRg st="6" end="6"/>
                                            </p:txEl>
                                          </p:spTgt>
                                        </p:tgtEl>
                                        <p:attrNameLst>
                                          <p:attrName>style.visibility</p:attrName>
                                        </p:attrNameLst>
                                      </p:cBhvr>
                                      <p:to>
                                        <p:strVal val="visible"/>
                                      </p:to>
                                    </p:set>
                                    <p:animEffect transition="in" filter="slide(fromBottom)">
                                      <p:cBhvr>
                                        <p:cTn id="42" dur="500"/>
                                        <p:tgtEl>
                                          <p:spTgt spid="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animEffect transition="in" filter="slide(fromBottom)">
                                      <p:cBhvr>
                                        <p:cTn id="47"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Inclusive Education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3505200"/>
          </a:xfrm>
        </p:spPr>
        <p:txBody>
          <a:bodyPr/>
          <a:lstStyle/>
          <a:p>
            <a:pPr marL="251460" lvl="0" indent="-342900">
              <a:spcBef>
                <a:spcPts val="0"/>
              </a:spcBef>
              <a:spcAft>
                <a:spcPts val="1000"/>
              </a:spcAft>
              <a:buClr>
                <a:schemeClr val="accent6"/>
              </a:buClr>
              <a:buSzPct val="130000"/>
              <a:buNone/>
            </a:pPr>
            <a:r>
              <a:rPr lang="en-US" sz="1600" dirty="0" smtClean="0">
                <a:solidFill>
                  <a:schemeClr val="accent6"/>
                </a:solidFill>
              </a:rPr>
              <a:t>15</a:t>
            </a:r>
            <a:r>
              <a:rPr lang="en-US" sz="1400" dirty="0" smtClean="0"/>
              <a:t>. To establish adequate number of Teacher Training Institutions and establish adequate number of resource centers to support educational institutions at all levels of school education </a:t>
            </a:r>
          </a:p>
          <a:p>
            <a:pPr marL="251460" lvl="0" indent="-342900">
              <a:spcBef>
                <a:spcPts val="0"/>
              </a:spcBef>
              <a:spcAft>
                <a:spcPts val="1000"/>
              </a:spcAft>
              <a:buClr>
                <a:schemeClr val="accent6"/>
              </a:buClr>
              <a:buSzPct val="130000"/>
              <a:buNone/>
            </a:pPr>
            <a:r>
              <a:rPr lang="en-US" sz="1600" dirty="0" smtClean="0">
                <a:solidFill>
                  <a:schemeClr val="accent6"/>
                </a:solidFill>
              </a:rPr>
              <a:t>16</a:t>
            </a:r>
            <a:r>
              <a:rPr lang="en-US" sz="1400" dirty="0" smtClean="0"/>
              <a:t>. To make suitable modifications in the curriculum and examination system to meet the needs of students with disabilities such as extra time for completion of examination paper, facility of scribe or amanuensis, exemption from second and third language courses </a:t>
            </a:r>
          </a:p>
          <a:p>
            <a:pPr marL="251460" lvl="0" indent="-342900">
              <a:spcBef>
                <a:spcPts val="0"/>
              </a:spcBef>
              <a:spcAft>
                <a:spcPts val="1000"/>
              </a:spcAft>
              <a:buClr>
                <a:schemeClr val="accent6"/>
              </a:buClr>
              <a:buSzPct val="130000"/>
              <a:buNone/>
            </a:pPr>
            <a:r>
              <a:rPr lang="en-US" sz="1600" dirty="0" smtClean="0">
                <a:solidFill>
                  <a:schemeClr val="accent6"/>
                </a:solidFill>
              </a:rPr>
              <a:t>17</a:t>
            </a:r>
            <a:r>
              <a:rPr lang="en-US" sz="1400" dirty="0" smtClean="0"/>
              <a:t>. To promote  research to improve learning and any other measures required </a:t>
            </a:r>
          </a:p>
          <a:p>
            <a:pPr marL="251460" lvl="0" indent="-342900">
              <a:spcBef>
                <a:spcPts val="0"/>
              </a:spcBef>
              <a:spcAft>
                <a:spcPts val="1000"/>
              </a:spcAft>
              <a:buClr>
                <a:schemeClr val="accent6"/>
              </a:buClr>
              <a:buSzPct val="130000"/>
              <a:buAutoNum type="arabicPeriod" startAt="6"/>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12290" name="Picture 2" descr="C:\Users\Guruprasad\Desktop\edn photos\ie-2.jpg"/>
          <p:cNvPicPr>
            <a:picLocks noChangeAspect="1" noChangeArrowheads="1"/>
          </p:cNvPicPr>
          <p:nvPr/>
        </p:nvPicPr>
        <p:blipFill>
          <a:blip r:embed="rId5"/>
          <a:srcRect/>
          <a:stretch>
            <a:fillRect/>
          </a:stretch>
        </p:blipFill>
        <p:spPr bwMode="auto">
          <a:xfrm>
            <a:off x="3937990" y="3181351"/>
            <a:ext cx="2948586" cy="1962150"/>
          </a:xfrm>
          <a:prstGeom prst="rect">
            <a:avLst/>
          </a:prstGeom>
          <a:noFill/>
        </p:spPr>
      </p:pic>
      <p:pic>
        <p:nvPicPr>
          <p:cNvPr id="12291" name="Picture 3" descr="C:\Users\Guruprasad\Desktop\blind1.jpg"/>
          <p:cNvPicPr>
            <a:picLocks noChangeAspect="1" noChangeArrowheads="1"/>
          </p:cNvPicPr>
          <p:nvPr/>
        </p:nvPicPr>
        <p:blipFill>
          <a:blip r:embed="rId6"/>
          <a:srcRect/>
          <a:stretch>
            <a:fillRect/>
          </a:stretch>
        </p:blipFill>
        <p:spPr bwMode="auto">
          <a:xfrm>
            <a:off x="966190" y="3181351"/>
            <a:ext cx="2948586" cy="1962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533400" y="1962150"/>
            <a:ext cx="39624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dirty="0" err="1" smtClean="0">
                <a:solidFill>
                  <a:srgbClr val="FF9800"/>
                </a:solidFill>
              </a:rPr>
              <a:t>LiVELiHOOD</a:t>
            </a:r>
            <a:endParaRPr sz="5400" dirty="0">
              <a:solidFill>
                <a:srgbClr val="FF9800"/>
              </a:solidFill>
            </a:endParaRPr>
          </a:p>
        </p:txBody>
      </p:sp>
      <p:grpSp>
        <p:nvGrpSpPr>
          <p:cNvPr id="2" name="Shape 250"/>
          <p:cNvGrpSpPr/>
          <p:nvPr/>
        </p:nvGrpSpPr>
        <p:grpSpPr>
          <a:xfrm>
            <a:off x="4267200" y="3333750"/>
            <a:ext cx="1588639" cy="1588655"/>
            <a:chOff x="6643075" y="3664250"/>
            <a:chExt cx="407950" cy="407975"/>
          </a:xfrm>
          <a:blipFill>
            <a:blip r:embed="rId3"/>
            <a:tile tx="0" ty="0" sx="100000" sy="100000" flip="none" algn="tl"/>
          </a:blipFill>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253"/>
          <p:cNvGrpSpPr/>
          <p:nvPr/>
        </p:nvGrpSpPr>
        <p:grpSpPr>
          <a:xfrm rot="-587363">
            <a:off x="2946370" y="869921"/>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4114800" y="742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1443657" y="97590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505200" y="4324350"/>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4440660" y="19084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pic>
        <p:nvPicPr>
          <p:cNvPr id="69634" name="Picture 2" descr="C:\Users\Guruprasad\Desktop\images (2).jpg"/>
          <p:cNvPicPr>
            <a:picLocks noChangeAspect="1" noChangeArrowheads="1"/>
          </p:cNvPicPr>
          <p:nvPr/>
        </p:nvPicPr>
        <p:blipFill>
          <a:blip r:embed="rId4"/>
          <a:srcRect/>
          <a:stretch>
            <a:fillRect/>
          </a:stretch>
        </p:blipFill>
        <p:spPr bwMode="auto">
          <a:xfrm>
            <a:off x="4953000" y="971550"/>
            <a:ext cx="4191000" cy="3248025"/>
          </a:xfrm>
          <a:prstGeom prst="rect">
            <a:avLst/>
          </a:prstGeom>
          <a:noFill/>
        </p:spPr>
      </p:pic>
      <p:pic>
        <p:nvPicPr>
          <p:cNvPr id="19" name="Picture 18" descr="Image result for office of the state commissioner for persons with disabilities, KARNATAKA"/>
          <p:cNvPicPr/>
          <p:nvPr/>
        </p:nvPicPr>
        <p:blipFill>
          <a:blip r:embed="rId5" cstate="print"/>
          <a:srcRect/>
          <a:stretch>
            <a:fillRect/>
          </a:stretch>
        </p:blipFill>
        <p:spPr bwMode="auto">
          <a:xfrm>
            <a:off x="2286000" y="0"/>
            <a:ext cx="838200" cy="666750"/>
          </a:xfrm>
          <a:prstGeom prst="rect">
            <a:avLst/>
          </a:prstGeom>
          <a:noFill/>
          <a:ln w="9525">
            <a:noFill/>
            <a:miter lim="800000"/>
            <a:headEnd/>
            <a:tailEnd/>
          </a:ln>
        </p:spPr>
      </p:pic>
      <p:pic>
        <p:nvPicPr>
          <p:cNvPr id="20" name="Picture 2" descr="C:\Users\Guruprasad\Pictures\photo.jpg"/>
          <p:cNvPicPr>
            <a:picLocks noChangeAspect="1" noChangeArrowheads="1"/>
          </p:cNvPicPr>
          <p:nvPr/>
        </p:nvPicPr>
        <p:blipFill>
          <a:blip r:embed="rId6"/>
          <a:srcRect/>
          <a:stretch>
            <a:fillRect/>
          </a:stretch>
        </p:blipFill>
        <p:spPr bwMode="auto">
          <a:xfrm>
            <a:off x="4876800" y="0"/>
            <a:ext cx="628650" cy="652373"/>
          </a:xfrm>
          <a:prstGeom prst="rect">
            <a:avLst/>
          </a:prstGeom>
          <a:noFill/>
        </p:spPr>
      </p:pic>
      <p:sp>
        <p:nvSpPr>
          <p:cNvPr id="21" name="Shape 259"/>
          <p:cNvSpPr/>
          <p:nvPr/>
        </p:nvSpPr>
        <p:spPr>
          <a:xfrm rot="2697322">
            <a:off x="3882056" y="3338110"/>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61"/>
          <p:cNvSpPr/>
          <p:nvPr/>
        </p:nvSpPr>
        <p:spPr>
          <a:xfrm rot="1280149">
            <a:off x="783061" y="34324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 name="Shape 253"/>
          <p:cNvGrpSpPr/>
          <p:nvPr/>
        </p:nvGrpSpPr>
        <p:grpSpPr>
          <a:xfrm rot="-587363">
            <a:off x="1574770" y="3841719"/>
            <a:ext cx="653127" cy="653134"/>
            <a:chOff x="576250" y="4319400"/>
            <a:chExt cx="442075" cy="442050"/>
          </a:xfrm>
        </p:grpSpPr>
        <p:sp>
          <p:nvSpPr>
            <p:cNvPr id="2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48"/>
                                        </p:tgtEl>
                                      </p:cBhvr>
                                    </p:animEffect>
                                    <p:set>
                                      <p:cBhvr>
                                        <p:cTn id="7" dur="1" fill="hold">
                                          <p:stCondLst>
                                            <p:cond delay="499"/>
                                          </p:stCondLst>
                                        </p:cTn>
                                        <p:tgtEl>
                                          <p:spTgt spid="2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fade">
                                      <p:cBhvr>
                                        <p:cTn id="12"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dirty="0" smtClean="0"/>
              <a:t>It is more important to find out what you are giving society than to ask what is the right means of </a:t>
            </a:r>
            <a:r>
              <a:rPr lang="en-US" b="1" dirty="0" smtClean="0">
                <a:solidFill>
                  <a:srgbClr val="FFFF00"/>
                </a:solidFill>
              </a:rPr>
              <a:t>livelihood</a:t>
            </a:r>
            <a:r>
              <a:rPr lang="en-US" dirty="0" smtClean="0"/>
              <a:t>”</a:t>
            </a:r>
          </a:p>
          <a:p>
            <a:pPr marL="0" lvl="0" indent="0" algn="ctr">
              <a:spcBef>
                <a:spcPts val="600"/>
              </a:spcBef>
              <a:spcAft>
                <a:spcPts val="0"/>
              </a:spcAft>
              <a:buNone/>
            </a:pPr>
            <a:r>
              <a:rPr lang="en-US" b="1" i="0" dirty="0" err="1" smtClean="0"/>
              <a:t>Jiddu</a:t>
            </a:r>
            <a:r>
              <a:rPr lang="en-US" b="1" i="0" dirty="0" smtClean="0"/>
              <a:t> Krishnamurthy</a:t>
            </a:r>
            <a:endParaRPr b="1" i="0"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pic>
        <p:nvPicPr>
          <p:cNvPr id="7" name="Picture 2" descr="C:\Users\Guruprasad\Pictures\photo.jpg"/>
          <p:cNvPicPr>
            <a:picLocks noChangeAspect="1" noChangeArrowheads="1"/>
          </p:cNvPicPr>
          <p:nvPr/>
        </p:nvPicPr>
        <p:blipFill>
          <a:blip r:embed="rId3"/>
          <a:srcRect/>
          <a:stretch>
            <a:fillRect/>
          </a:stretch>
        </p:blipFill>
        <p:spPr bwMode="auto">
          <a:xfrm>
            <a:off x="8515350" y="0"/>
            <a:ext cx="628650" cy="652373"/>
          </a:xfrm>
          <a:prstGeom prst="rect">
            <a:avLst/>
          </a:prstGeom>
          <a:noFill/>
        </p:spPr>
      </p:pic>
      <p:pic>
        <p:nvPicPr>
          <p:cNvPr id="8" name="Picture 7" descr="Image result for office of the state commissioner for persons with disabilities, KARNATAKA"/>
          <p:cNvPicPr/>
          <p:nvPr/>
        </p:nvPicPr>
        <p:blipFill>
          <a:blip r:embed="rId4" cstate="print"/>
          <a:srcRect/>
          <a:stretch>
            <a:fillRect/>
          </a:stretch>
        </p:blipFill>
        <p:spPr bwMode="auto">
          <a:xfrm>
            <a:off x="3505200" y="209550"/>
            <a:ext cx="838200" cy="666750"/>
          </a:xfrm>
          <a:prstGeom prst="rect">
            <a:avLst/>
          </a:prstGeom>
          <a:noFill/>
          <a:ln w="9525">
            <a:noFill/>
            <a:miter lim="800000"/>
            <a:headEnd/>
            <a:tailEnd/>
          </a:ln>
        </p:spPr>
      </p:pic>
      <p:pic>
        <p:nvPicPr>
          <p:cNvPr id="13315" name="Picture 3" descr="C:\Users\Guruprasad\Desktop\P1022543_Large.JPG"/>
          <p:cNvPicPr>
            <a:picLocks noChangeAspect="1" noChangeArrowheads="1"/>
          </p:cNvPicPr>
          <p:nvPr/>
        </p:nvPicPr>
        <p:blipFill>
          <a:blip r:embed="rId5"/>
          <a:srcRect/>
          <a:stretch>
            <a:fillRect/>
          </a:stretch>
        </p:blipFill>
        <p:spPr bwMode="auto">
          <a:xfrm>
            <a:off x="5943600" y="1428750"/>
            <a:ext cx="2514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9">
                                            <p:txEl>
                                              <p:pRg st="0" end="0"/>
                                            </p:txEl>
                                          </p:spTgt>
                                        </p:tgtEl>
                                        <p:attrNameLst>
                                          <p:attrName>style.visibility</p:attrName>
                                        </p:attrNameLst>
                                      </p:cBhvr>
                                      <p:to>
                                        <p:strVal val="visible"/>
                                      </p:to>
                                    </p:set>
                                    <p:anim calcmode="discrete" valueType="clr">
                                      <p:cBhvr override="childStyle">
                                        <p:cTn id="7" dur="80"/>
                                        <p:tgtEl>
                                          <p:spTgt spid="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9">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29">
                                            <p:txEl>
                                              <p:pRg st="1" end="1"/>
                                            </p:txEl>
                                          </p:spTgt>
                                        </p:tgtEl>
                                        <p:attrNameLst>
                                          <p:attrName>style.visibility</p:attrName>
                                        </p:attrNameLst>
                                      </p:cBhvr>
                                      <p:to>
                                        <p:strVal val="visible"/>
                                      </p:to>
                                    </p:set>
                                    <p:anim calcmode="discrete" valueType="clr">
                                      <p:cBhvr override="childStyle">
                                        <p:cTn id="12" dur="80"/>
                                        <p:tgtEl>
                                          <p:spTgt spid="22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2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Skill Development and Employment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3505200"/>
          </a:xfrm>
        </p:spPr>
        <p:txBody>
          <a:bodyPr/>
          <a:lstStyle/>
          <a:p>
            <a:pPr marL="251460" lvl="0" indent="-342900">
              <a:spcBef>
                <a:spcPts val="0"/>
              </a:spcBef>
              <a:spcAft>
                <a:spcPts val="1000"/>
              </a:spcAft>
              <a:buClr>
                <a:schemeClr val="accent6"/>
              </a:buClr>
              <a:buSzPct val="130000"/>
              <a:buNone/>
            </a:pPr>
            <a:r>
              <a:rPr lang="en-US" sz="1600" b="1" dirty="0" smtClean="0"/>
              <a:t>The appropriate Govt. shall formulate schemes and programs including provisions of loans at concessional rates to facilitate and support employment of PWDs especially for their vocational training and self-employment</a:t>
            </a:r>
          </a:p>
          <a:p>
            <a:pPr marL="251460" lvl="0" indent="-342900">
              <a:spcBef>
                <a:spcPts val="0"/>
              </a:spcBef>
              <a:spcAft>
                <a:spcPts val="1000"/>
              </a:spcAft>
              <a:buClr>
                <a:schemeClr val="accent6"/>
              </a:buClr>
              <a:buSzPct val="130000"/>
              <a:buFont typeface="+mj-lt"/>
              <a:buAutoNum type="arabicPeriod"/>
            </a:pPr>
            <a:r>
              <a:rPr lang="en-US" sz="1400" dirty="0" smtClean="0"/>
              <a:t>Inclusion of PWDs in all mainstream formal and non – formal vocational and skill training schemes and programs</a:t>
            </a:r>
          </a:p>
          <a:p>
            <a:pPr marL="251460" lvl="0" indent="-342900">
              <a:spcBef>
                <a:spcPts val="0"/>
              </a:spcBef>
              <a:spcAft>
                <a:spcPts val="1000"/>
              </a:spcAft>
              <a:buClr>
                <a:schemeClr val="accent6"/>
              </a:buClr>
              <a:buSzPct val="130000"/>
              <a:buFont typeface="+mj-lt"/>
              <a:buAutoNum type="arabicPeriod"/>
            </a:pPr>
            <a:r>
              <a:rPr lang="en-US" sz="1400" dirty="0" smtClean="0"/>
              <a:t>Exclusive skill training programs for PWDs with active links with the market, for those with developmental, intellectual, multiple disabilities and autism</a:t>
            </a:r>
          </a:p>
          <a:p>
            <a:pPr marL="251460" lvl="0" indent="-342900">
              <a:spcBef>
                <a:spcPts val="0"/>
              </a:spcBef>
              <a:spcAft>
                <a:spcPts val="1000"/>
              </a:spcAft>
              <a:buClr>
                <a:schemeClr val="accent6"/>
              </a:buClr>
              <a:buSzPct val="130000"/>
              <a:buFont typeface="+mj-lt"/>
              <a:buAutoNum type="arabicPeriod"/>
            </a:pPr>
            <a:r>
              <a:rPr lang="en-US" sz="1400" dirty="0" smtClean="0"/>
              <a:t>Loans and concessional rates including that of microcredit and Marketing the products made by PWDs</a:t>
            </a:r>
          </a:p>
          <a:p>
            <a:pPr marL="251460" lvl="0" indent="-342900">
              <a:spcBef>
                <a:spcPts val="0"/>
              </a:spcBef>
              <a:spcAft>
                <a:spcPts val="1000"/>
              </a:spcAft>
              <a:buClr>
                <a:schemeClr val="accent6"/>
              </a:buClr>
              <a:buSzPct val="130000"/>
              <a:buFont typeface="+mj-lt"/>
              <a:buAutoNum type="arabicPeriod"/>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2" name="Picture 2" descr="C:\Users\Guruprasad\Desktop\act photos\images (5).jpg"/>
          <p:cNvPicPr>
            <a:picLocks noChangeAspect="1" noChangeArrowheads="1"/>
          </p:cNvPicPr>
          <p:nvPr/>
        </p:nvPicPr>
        <p:blipFill>
          <a:blip r:embed="rId5"/>
          <a:srcRect/>
          <a:stretch>
            <a:fillRect/>
          </a:stretch>
        </p:blipFill>
        <p:spPr bwMode="auto">
          <a:xfrm>
            <a:off x="4604788" y="3333751"/>
            <a:ext cx="2300838" cy="1809750"/>
          </a:xfrm>
          <a:prstGeom prst="rect">
            <a:avLst/>
          </a:prstGeom>
          <a:noFill/>
        </p:spPr>
      </p:pic>
      <p:pic>
        <p:nvPicPr>
          <p:cNvPr id="14338" name="Picture 2" descr="C:\Users\Guruprasad\Desktop\edn photos\images (2).jpg"/>
          <p:cNvPicPr>
            <a:picLocks noChangeAspect="1" noChangeArrowheads="1"/>
          </p:cNvPicPr>
          <p:nvPr/>
        </p:nvPicPr>
        <p:blipFill>
          <a:blip r:embed="rId6"/>
          <a:srcRect/>
          <a:stretch>
            <a:fillRect/>
          </a:stretch>
        </p:blipFill>
        <p:spPr bwMode="auto">
          <a:xfrm>
            <a:off x="1804806" y="3333751"/>
            <a:ext cx="2719570" cy="1809750"/>
          </a:xfrm>
          <a:prstGeom prst="rect">
            <a:avLst/>
          </a:prstGeom>
          <a:noFill/>
        </p:spPr>
      </p:pic>
      <p:sp>
        <p:nvSpPr>
          <p:cNvPr id="25" name="Rectangle 24"/>
          <p:cNvSpPr/>
          <p:nvPr/>
        </p:nvSpPr>
        <p:spPr>
          <a:xfrm>
            <a:off x="5486400" y="819150"/>
            <a:ext cx="1080745" cy="369332"/>
          </a:xfrm>
          <a:prstGeom prst="rect">
            <a:avLst/>
          </a:prstGeom>
        </p:spPr>
        <p:txBody>
          <a:bodyPr wrap="none">
            <a:spAutoFit/>
          </a:bodyPr>
          <a:lstStyle/>
          <a:p>
            <a:r>
              <a:rPr lang="en" sz="1800" b="1" dirty="0" smtClean="0">
                <a:solidFill>
                  <a:srgbClr val="FFFFFF"/>
                </a:solidFill>
                <a:latin typeface="Roboto Condensed"/>
                <a:ea typeface="Roboto Condensed"/>
                <a:cs typeface="Roboto Condensed"/>
                <a:sym typeface="Roboto Condensed"/>
              </a:rPr>
              <a:t>Chapter </a:t>
            </a:r>
            <a:r>
              <a:rPr lang="en" sz="1800" b="1" dirty="0" smtClean="0">
                <a:solidFill>
                  <a:srgbClr val="FFFFFF"/>
                </a:solidFill>
                <a:latin typeface="Roboto Condensed"/>
                <a:ea typeface="Roboto Condensed"/>
                <a:cs typeface="Roboto Condensed"/>
                <a:sym typeface="Roboto Condensed"/>
              </a:rPr>
              <a:t>4</a:t>
            </a:r>
            <a:endParaRPr lang="en-US" sz="1800" b="1" dirty="0" smtClean="0">
              <a:solidFill>
                <a:srgbClr val="FFFFFF"/>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Skill Development and Employment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3505200"/>
          </a:xfrm>
        </p:spPr>
        <p:txBody>
          <a:bodyPr/>
          <a:lstStyle/>
          <a:p>
            <a:pPr marL="251460" lvl="0" indent="-342900">
              <a:spcBef>
                <a:spcPts val="0"/>
              </a:spcBef>
              <a:spcAft>
                <a:spcPts val="1000"/>
              </a:spcAft>
              <a:buClr>
                <a:schemeClr val="accent6"/>
              </a:buClr>
              <a:buSzPct val="130000"/>
              <a:buFont typeface="+mj-lt"/>
              <a:buAutoNum type="arabicPeriod"/>
            </a:pPr>
            <a:r>
              <a:rPr lang="en-US" sz="1400" dirty="0" smtClean="0"/>
              <a:t>Maintenance of disaggregated data on the progress made in the skills training and self-employment and employment</a:t>
            </a:r>
          </a:p>
          <a:p>
            <a:pPr marL="251460" lvl="0" indent="-342900">
              <a:spcBef>
                <a:spcPts val="0"/>
              </a:spcBef>
              <a:spcAft>
                <a:spcPts val="1000"/>
              </a:spcAft>
              <a:buClr>
                <a:schemeClr val="accent6"/>
              </a:buClr>
              <a:buSzPct val="130000"/>
              <a:buFont typeface="+mj-lt"/>
              <a:buAutoNum type="arabicPeriod"/>
            </a:pPr>
            <a:r>
              <a:rPr lang="en-US" sz="1400" dirty="0" smtClean="0"/>
              <a:t>No promotion shall be denied to a persons merely on the ground of disability</a:t>
            </a:r>
          </a:p>
          <a:p>
            <a:pPr marL="251460" lvl="0" indent="-342900">
              <a:spcBef>
                <a:spcPts val="0"/>
              </a:spcBef>
              <a:spcAft>
                <a:spcPts val="1000"/>
              </a:spcAft>
              <a:buClr>
                <a:schemeClr val="accent6"/>
              </a:buClr>
              <a:buSzPct val="130000"/>
              <a:buFont typeface="+mj-lt"/>
              <a:buAutoNum type="arabicPeriod"/>
            </a:pPr>
            <a:r>
              <a:rPr lang="en-US" sz="1400" dirty="0" smtClean="0"/>
              <a:t>If an employee after acquiring disability is not suitable for the post he / she was holding, shall be shifted to some other post with the same pay scale and service benefits</a:t>
            </a:r>
          </a:p>
          <a:p>
            <a:pPr marL="251460" lvl="0" indent="-342900">
              <a:spcBef>
                <a:spcPts val="0"/>
              </a:spcBef>
              <a:spcAft>
                <a:spcPts val="1000"/>
              </a:spcAft>
              <a:buClr>
                <a:schemeClr val="accent6"/>
              </a:buClr>
              <a:buSzPct val="130000"/>
              <a:buFont typeface="+mj-lt"/>
              <a:buAutoNum type="arabicPeriod"/>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15362" name="Picture 2" descr="C:\Users\Guruprasad\Desktop\edn photos\liv1.jpg"/>
          <p:cNvPicPr>
            <a:picLocks noChangeAspect="1" noChangeArrowheads="1"/>
          </p:cNvPicPr>
          <p:nvPr/>
        </p:nvPicPr>
        <p:blipFill>
          <a:blip r:embed="rId5"/>
          <a:srcRect b="43750"/>
          <a:stretch>
            <a:fillRect/>
          </a:stretch>
        </p:blipFill>
        <p:spPr bwMode="auto">
          <a:xfrm>
            <a:off x="4038600" y="2952750"/>
            <a:ext cx="2997068" cy="2190750"/>
          </a:xfrm>
          <a:prstGeom prst="rect">
            <a:avLst/>
          </a:prstGeom>
          <a:noFill/>
        </p:spPr>
      </p:pic>
      <p:pic>
        <p:nvPicPr>
          <p:cNvPr id="15363" name="Picture 3" descr="C:\Users\Guruprasad\Desktop\liveli.jpg"/>
          <p:cNvPicPr>
            <a:picLocks noChangeAspect="1" noChangeArrowheads="1"/>
          </p:cNvPicPr>
          <p:nvPr/>
        </p:nvPicPr>
        <p:blipFill>
          <a:blip r:embed="rId6"/>
          <a:srcRect/>
          <a:stretch>
            <a:fillRect/>
          </a:stretch>
        </p:blipFill>
        <p:spPr bwMode="auto">
          <a:xfrm>
            <a:off x="2362200" y="2952750"/>
            <a:ext cx="1640948" cy="2190750"/>
          </a:xfrm>
          <a:prstGeom prst="rect">
            <a:avLst/>
          </a:prstGeom>
          <a:noFill/>
        </p:spPr>
      </p:pic>
      <p:pic>
        <p:nvPicPr>
          <p:cNvPr id="15367" name="Picture 7" descr="C:\Users\Guruprasad\Desktop\images.jpg"/>
          <p:cNvPicPr>
            <a:picLocks noChangeAspect="1" noChangeArrowheads="1"/>
          </p:cNvPicPr>
          <p:nvPr/>
        </p:nvPicPr>
        <p:blipFill>
          <a:blip r:embed="rId7"/>
          <a:srcRect/>
          <a:stretch>
            <a:fillRect/>
          </a:stretch>
        </p:blipFill>
        <p:spPr bwMode="auto">
          <a:xfrm>
            <a:off x="0" y="3000375"/>
            <a:ext cx="228600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62000" y="392575"/>
            <a:ext cx="56388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Skill Development and Employment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3505200"/>
          </a:xfrm>
        </p:spPr>
        <p:txBody>
          <a:bodyPr/>
          <a:lstStyle/>
          <a:p>
            <a:pPr marL="251460" lvl="0" indent="-342900">
              <a:spcBef>
                <a:spcPts val="0"/>
              </a:spcBef>
              <a:spcAft>
                <a:spcPts val="1000"/>
              </a:spcAft>
              <a:buClr>
                <a:schemeClr val="accent6"/>
              </a:buClr>
              <a:buSzPct val="130000"/>
              <a:buNone/>
            </a:pPr>
            <a:r>
              <a:rPr lang="en-US" sz="1600" dirty="0" smtClean="0">
                <a:solidFill>
                  <a:schemeClr val="accent6"/>
                </a:solidFill>
              </a:rPr>
              <a:t>7.</a:t>
            </a:r>
            <a:r>
              <a:rPr lang="en-US" sz="1400" dirty="0" smtClean="0"/>
              <a:t> Every Govt. establishment shall provide reasonable accommodation and appropriate barrier free and conducive environment to employees with disability</a:t>
            </a:r>
          </a:p>
          <a:p>
            <a:pPr marL="251460" lvl="0" indent="-342900">
              <a:spcBef>
                <a:spcPts val="0"/>
              </a:spcBef>
              <a:spcAft>
                <a:spcPts val="1000"/>
              </a:spcAft>
              <a:buClr>
                <a:schemeClr val="accent6"/>
              </a:buClr>
              <a:buSzPct val="130000"/>
              <a:buNone/>
            </a:pPr>
            <a:r>
              <a:rPr lang="en-US" sz="1600" dirty="0" smtClean="0">
                <a:solidFill>
                  <a:schemeClr val="accent6"/>
                </a:solidFill>
              </a:rPr>
              <a:t>8. </a:t>
            </a:r>
            <a:r>
              <a:rPr lang="en-US" sz="1400" dirty="0" smtClean="0"/>
              <a:t>The appropriate Govt. may frame policies for posting and transfer of employees with disabilities</a:t>
            </a:r>
          </a:p>
          <a:p>
            <a:pPr marL="251460" lvl="0" indent="-342900">
              <a:spcBef>
                <a:spcPts val="0"/>
              </a:spcBef>
              <a:spcAft>
                <a:spcPts val="1000"/>
              </a:spcAft>
              <a:buClr>
                <a:schemeClr val="accent6"/>
              </a:buClr>
              <a:buSzPct val="130000"/>
              <a:buNone/>
            </a:pPr>
            <a:r>
              <a:rPr lang="en-US" sz="1600" dirty="0" smtClean="0">
                <a:solidFill>
                  <a:schemeClr val="accent6"/>
                </a:solidFill>
              </a:rPr>
              <a:t>9</a:t>
            </a:r>
            <a:r>
              <a:rPr lang="en-US" sz="1400" dirty="0" smtClean="0"/>
              <a:t>. Every establishment shall maintain records of the PWDs in relation to the matter of employment,  facilities provided and other necessary information  in compliance with the provisions </a:t>
            </a:r>
          </a:p>
          <a:p>
            <a:pPr marL="251460" lvl="0" indent="-342900">
              <a:spcBef>
                <a:spcPts val="0"/>
              </a:spcBef>
              <a:spcAft>
                <a:spcPts val="1000"/>
              </a:spcAft>
              <a:buClr>
                <a:schemeClr val="accent6"/>
              </a:buClr>
              <a:buSzPct val="130000"/>
              <a:buNone/>
            </a:pPr>
            <a:r>
              <a:rPr lang="en-US" sz="1600" dirty="0" smtClean="0">
                <a:solidFill>
                  <a:schemeClr val="accent6"/>
                </a:solidFill>
              </a:rPr>
              <a:t>10</a:t>
            </a:r>
            <a:r>
              <a:rPr lang="en-US" sz="1400" dirty="0" smtClean="0"/>
              <a:t>. Every Govt. establishment shall appoint a Grievance </a:t>
            </a:r>
            <a:r>
              <a:rPr lang="en-US" sz="1400" dirty="0" err="1" smtClean="0"/>
              <a:t>Redressal</a:t>
            </a:r>
            <a:r>
              <a:rPr lang="en-US" sz="1400" dirty="0" smtClean="0"/>
              <a:t> Officer (section 19) to address any complaints with corrective action with proper register of complaints and action taken</a:t>
            </a:r>
          </a:p>
          <a:p>
            <a:pPr marL="251460" lvl="0" indent="-342900">
              <a:spcBef>
                <a:spcPts val="0"/>
              </a:spcBef>
              <a:spcAft>
                <a:spcPts val="1000"/>
              </a:spcAft>
              <a:buClr>
                <a:schemeClr val="accent6"/>
              </a:buClr>
              <a:buSzPct val="130000"/>
              <a:buFont typeface="+mj-lt"/>
              <a:buAutoNum type="arabicPeriod"/>
            </a:pPr>
            <a:endParaRPr lang="en-US" sz="1400" dirty="0" smtClean="0"/>
          </a:p>
          <a:p>
            <a:pPr marL="251460" lvl="0" indent="-342900">
              <a:spcBef>
                <a:spcPts val="0"/>
              </a:spcBef>
              <a:spcAft>
                <a:spcPts val="1000"/>
              </a:spcAft>
              <a:buClr>
                <a:schemeClr val="accent6"/>
              </a:buClr>
              <a:buSzPct val="130000"/>
              <a:buAutoNum type="arabicPeriod" startAt="6"/>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2" name="Picture 5" descr="C:\Users\Guruprasad\Desktop\live.jpg"/>
          <p:cNvPicPr>
            <a:picLocks noChangeAspect="1" noChangeArrowheads="1"/>
          </p:cNvPicPr>
          <p:nvPr/>
        </p:nvPicPr>
        <p:blipFill>
          <a:blip r:embed="rId5"/>
          <a:srcRect/>
          <a:stretch>
            <a:fillRect/>
          </a:stretch>
        </p:blipFill>
        <p:spPr bwMode="auto">
          <a:xfrm>
            <a:off x="0" y="3409950"/>
            <a:ext cx="4495800" cy="1733550"/>
          </a:xfrm>
          <a:prstGeom prst="rect">
            <a:avLst/>
          </a:prstGeom>
          <a:noFill/>
        </p:spPr>
      </p:pic>
      <p:pic>
        <p:nvPicPr>
          <p:cNvPr id="16386" name="Picture 2" descr="C:\Users\Guruprasad\Desktop\liv.jpg"/>
          <p:cNvPicPr>
            <a:picLocks noChangeAspect="1" noChangeArrowheads="1"/>
          </p:cNvPicPr>
          <p:nvPr/>
        </p:nvPicPr>
        <p:blipFill>
          <a:blip r:embed="rId6"/>
          <a:srcRect/>
          <a:stretch>
            <a:fillRect/>
          </a:stretch>
        </p:blipFill>
        <p:spPr bwMode="auto">
          <a:xfrm>
            <a:off x="4572000" y="3403406"/>
            <a:ext cx="2362200" cy="1740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28600" y="2269150"/>
            <a:ext cx="60198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000" dirty="0" smtClean="0">
                <a:solidFill>
                  <a:srgbClr val="FF9800"/>
                </a:solidFill>
              </a:rPr>
              <a:t>AFFIRMATIVE ACTIONS FOR ACCESSIBILITY &amp;  BUILD ECO-SYSTEM</a:t>
            </a:r>
            <a:endParaRPr sz="5000" dirty="0">
              <a:solidFill>
                <a:srgbClr val="FF9800"/>
              </a:solidFill>
            </a:endParaRPr>
          </a:p>
        </p:txBody>
      </p:sp>
      <p:grpSp>
        <p:nvGrpSpPr>
          <p:cNvPr id="2" name="Shape 250"/>
          <p:cNvGrpSpPr/>
          <p:nvPr/>
        </p:nvGrpSpPr>
        <p:grpSpPr>
          <a:xfrm>
            <a:off x="4267200" y="3333750"/>
            <a:ext cx="1588639" cy="1588655"/>
            <a:chOff x="6643075" y="3664250"/>
            <a:chExt cx="407950" cy="407975"/>
          </a:xfrm>
          <a:blipFill>
            <a:blip r:embed="rId3"/>
            <a:tile tx="0" ty="0" sx="100000" sy="100000" flip="none" algn="tl"/>
          </a:blipFill>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253"/>
          <p:cNvGrpSpPr/>
          <p:nvPr/>
        </p:nvGrpSpPr>
        <p:grpSpPr>
          <a:xfrm rot="-587363">
            <a:off x="2489169" y="1022319"/>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4648200" y="742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1443657" y="97590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505200" y="4324350"/>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4669259" y="18322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pic>
        <p:nvPicPr>
          <p:cNvPr id="18" name="Picture 17" descr="Image result for office of the state commissioner for persons with disabilities, KARNATAKA"/>
          <p:cNvPicPr/>
          <p:nvPr/>
        </p:nvPicPr>
        <p:blipFill>
          <a:blip r:embed="rId4" cstate="print"/>
          <a:srcRect/>
          <a:stretch>
            <a:fillRect/>
          </a:stretch>
        </p:blipFill>
        <p:spPr bwMode="auto">
          <a:xfrm>
            <a:off x="2743200" y="133350"/>
            <a:ext cx="838200" cy="666750"/>
          </a:xfrm>
          <a:prstGeom prst="rect">
            <a:avLst/>
          </a:prstGeom>
          <a:noFill/>
          <a:ln w="9525">
            <a:noFill/>
            <a:miter lim="800000"/>
            <a:headEnd/>
            <a:tailEnd/>
          </a:ln>
        </p:spPr>
      </p:pic>
      <p:pic>
        <p:nvPicPr>
          <p:cNvPr id="70658" name="Picture 2" descr="C:\Users\Guruprasad\Desktop\images (1).jpg"/>
          <p:cNvPicPr>
            <a:picLocks noChangeAspect="1" noChangeArrowheads="1"/>
          </p:cNvPicPr>
          <p:nvPr/>
        </p:nvPicPr>
        <p:blipFill>
          <a:blip r:embed="rId5"/>
          <a:srcRect/>
          <a:stretch>
            <a:fillRect/>
          </a:stretch>
        </p:blipFill>
        <p:spPr bwMode="auto">
          <a:xfrm>
            <a:off x="5715000" y="742950"/>
            <a:ext cx="3429000" cy="2963103"/>
          </a:xfrm>
          <a:prstGeom prst="rect">
            <a:avLst/>
          </a:prstGeom>
          <a:noFill/>
        </p:spPr>
      </p:pic>
      <p:pic>
        <p:nvPicPr>
          <p:cNvPr id="20" name="Picture 2" descr="C:\Users\Guruprasad\Pictures\photo.jpg"/>
          <p:cNvPicPr>
            <a:picLocks noChangeAspect="1" noChangeArrowheads="1"/>
          </p:cNvPicPr>
          <p:nvPr/>
        </p:nvPicPr>
        <p:blipFill>
          <a:blip r:embed="rId6"/>
          <a:srcRect/>
          <a:stretch>
            <a:fillRect/>
          </a:stretch>
        </p:blipFill>
        <p:spPr bwMode="auto">
          <a:xfrm>
            <a:off x="5029200" y="0"/>
            <a:ext cx="628650" cy="652373"/>
          </a:xfrm>
          <a:prstGeom prst="rect">
            <a:avLst/>
          </a:prstGeom>
          <a:noFill/>
        </p:spPr>
      </p:pic>
      <p:sp>
        <p:nvSpPr>
          <p:cNvPr id="19" name="Shape 259"/>
          <p:cNvSpPr/>
          <p:nvPr/>
        </p:nvSpPr>
        <p:spPr>
          <a:xfrm rot="2697322">
            <a:off x="6015657" y="3871509"/>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61"/>
          <p:cNvSpPr/>
          <p:nvPr/>
        </p:nvSpPr>
        <p:spPr>
          <a:xfrm rot="1280149">
            <a:off x="7564859" y="39658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58"/>
          <p:cNvSpPr/>
          <p:nvPr/>
        </p:nvSpPr>
        <p:spPr>
          <a:xfrm>
            <a:off x="457200" y="39433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 name="Shape 253"/>
          <p:cNvGrpSpPr/>
          <p:nvPr/>
        </p:nvGrpSpPr>
        <p:grpSpPr>
          <a:xfrm rot="-587363">
            <a:off x="4165569" y="3994119"/>
            <a:ext cx="653127" cy="653134"/>
            <a:chOff x="576250" y="4319400"/>
            <a:chExt cx="442075" cy="442050"/>
          </a:xfrm>
        </p:grpSpPr>
        <p:sp>
          <p:nvSpPr>
            <p:cNvPr id="2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59"/>
          <p:cNvSpPr/>
          <p:nvPr/>
        </p:nvSpPr>
        <p:spPr>
          <a:xfrm rot="2697322">
            <a:off x="1748456" y="4100110"/>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wipe(down)">
                                      <p:cBhvr>
                                        <p:cTn id="7" dur="580">
                                          <p:stCondLst>
                                            <p:cond delay="0"/>
                                          </p:stCondLst>
                                        </p:cTn>
                                        <p:tgtEl>
                                          <p:spTgt spid="248"/>
                                        </p:tgtEl>
                                      </p:cBhvr>
                                    </p:animEffect>
                                    <p:anim calcmode="lin" valueType="num">
                                      <p:cBhvr>
                                        <p:cTn id="8" dur="1822" tmFilter="0,0; 0.14,0.36; 0.43,0.73; 0.71,0.91; 1.0,1.0">
                                          <p:stCondLst>
                                            <p:cond delay="0"/>
                                          </p:stCondLst>
                                        </p:cTn>
                                        <p:tgtEl>
                                          <p:spTgt spid="2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8"/>
                                        </p:tgtEl>
                                        <p:attrNameLst>
                                          <p:attrName>ppt_y</p:attrName>
                                        </p:attrNameLst>
                                      </p:cBhvr>
                                      <p:tavLst>
                                        <p:tav tm="0" fmla="#ppt_y-sin(pi*$)/81">
                                          <p:val>
                                            <p:fltVal val="0"/>
                                          </p:val>
                                        </p:tav>
                                        <p:tav tm="100000">
                                          <p:val>
                                            <p:fltVal val="1"/>
                                          </p:val>
                                        </p:tav>
                                      </p:tavLst>
                                    </p:anim>
                                    <p:animScale>
                                      <p:cBhvr>
                                        <p:cTn id="13" dur="26">
                                          <p:stCondLst>
                                            <p:cond delay="650"/>
                                          </p:stCondLst>
                                        </p:cTn>
                                        <p:tgtEl>
                                          <p:spTgt spid="248"/>
                                        </p:tgtEl>
                                      </p:cBhvr>
                                      <p:to x="100000" y="60000"/>
                                    </p:animScale>
                                    <p:animScale>
                                      <p:cBhvr>
                                        <p:cTn id="14" dur="166" decel="50000">
                                          <p:stCondLst>
                                            <p:cond delay="676"/>
                                          </p:stCondLst>
                                        </p:cTn>
                                        <p:tgtEl>
                                          <p:spTgt spid="248"/>
                                        </p:tgtEl>
                                      </p:cBhvr>
                                      <p:to x="100000" y="100000"/>
                                    </p:animScale>
                                    <p:animScale>
                                      <p:cBhvr>
                                        <p:cTn id="15" dur="26">
                                          <p:stCondLst>
                                            <p:cond delay="1312"/>
                                          </p:stCondLst>
                                        </p:cTn>
                                        <p:tgtEl>
                                          <p:spTgt spid="248"/>
                                        </p:tgtEl>
                                      </p:cBhvr>
                                      <p:to x="100000" y="80000"/>
                                    </p:animScale>
                                    <p:animScale>
                                      <p:cBhvr>
                                        <p:cTn id="16" dur="166" decel="50000">
                                          <p:stCondLst>
                                            <p:cond delay="1338"/>
                                          </p:stCondLst>
                                        </p:cTn>
                                        <p:tgtEl>
                                          <p:spTgt spid="248"/>
                                        </p:tgtEl>
                                      </p:cBhvr>
                                      <p:to x="100000" y="100000"/>
                                    </p:animScale>
                                    <p:animScale>
                                      <p:cBhvr>
                                        <p:cTn id="17" dur="26">
                                          <p:stCondLst>
                                            <p:cond delay="1642"/>
                                          </p:stCondLst>
                                        </p:cTn>
                                        <p:tgtEl>
                                          <p:spTgt spid="248"/>
                                        </p:tgtEl>
                                      </p:cBhvr>
                                      <p:to x="100000" y="90000"/>
                                    </p:animScale>
                                    <p:animScale>
                                      <p:cBhvr>
                                        <p:cTn id="18" dur="166" decel="50000">
                                          <p:stCondLst>
                                            <p:cond delay="1668"/>
                                          </p:stCondLst>
                                        </p:cTn>
                                        <p:tgtEl>
                                          <p:spTgt spid="248"/>
                                        </p:tgtEl>
                                      </p:cBhvr>
                                      <p:to x="100000" y="100000"/>
                                    </p:animScale>
                                    <p:animScale>
                                      <p:cBhvr>
                                        <p:cTn id="19" dur="26">
                                          <p:stCondLst>
                                            <p:cond delay="1808"/>
                                          </p:stCondLst>
                                        </p:cTn>
                                        <p:tgtEl>
                                          <p:spTgt spid="248"/>
                                        </p:tgtEl>
                                      </p:cBhvr>
                                      <p:to x="100000" y="95000"/>
                                    </p:animScale>
                                    <p:animScale>
                                      <p:cBhvr>
                                        <p:cTn id="20" dur="166" decel="50000">
                                          <p:stCondLst>
                                            <p:cond delay="1834"/>
                                          </p:stCondLst>
                                        </p:cTn>
                                        <p:tgtEl>
                                          <p:spTgt spid="24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0658"/>
                                        </p:tgtEl>
                                        <p:attrNameLst>
                                          <p:attrName>style.visibility</p:attrName>
                                        </p:attrNameLst>
                                      </p:cBhvr>
                                      <p:to>
                                        <p:strVal val="visible"/>
                                      </p:to>
                                    </p:set>
                                    <p:anim calcmode="lin" valueType="num">
                                      <p:cBhvr additive="base">
                                        <p:cTn id="25" dur="5000" fill="hold"/>
                                        <p:tgtEl>
                                          <p:spTgt spid="70658"/>
                                        </p:tgtEl>
                                        <p:attrNameLst>
                                          <p:attrName>ppt_x</p:attrName>
                                        </p:attrNameLst>
                                      </p:cBhvr>
                                      <p:tavLst>
                                        <p:tav tm="0">
                                          <p:val>
                                            <p:strVal val="#ppt_x"/>
                                          </p:val>
                                        </p:tav>
                                        <p:tav tm="100000">
                                          <p:val>
                                            <p:strVal val="#ppt_x"/>
                                          </p:val>
                                        </p:tav>
                                      </p:tavLst>
                                    </p:anim>
                                    <p:anim calcmode="lin" valueType="num">
                                      <p:cBhvr additive="base">
                                        <p:cTn id="26" dur="5000" fill="hold"/>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b="1" dirty="0" smtClean="0">
                <a:solidFill>
                  <a:srgbClr val="FFFF00"/>
                </a:solidFill>
              </a:rPr>
              <a:t>Accessibility</a:t>
            </a:r>
            <a:r>
              <a:rPr lang="en-US" dirty="0" smtClean="0"/>
              <a:t> without inclusion does not necessarily create the attitude or sense of value we need to feel like we belong in a group or in our </a:t>
            </a:r>
            <a:r>
              <a:rPr lang="en-US" b="1" dirty="0" smtClean="0">
                <a:solidFill>
                  <a:srgbClr val="FFFF00"/>
                </a:solidFill>
              </a:rPr>
              <a:t>community</a:t>
            </a:r>
            <a:r>
              <a:rPr lang="en-US" dirty="0" smtClean="0"/>
              <a:t>”</a:t>
            </a:r>
            <a:endParaRPr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pic>
        <p:nvPicPr>
          <p:cNvPr id="7" name="Picture 2" descr="C:\Users\Guruprasad\Pictures\photo.jpg"/>
          <p:cNvPicPr>
            <a:picLocks noChangeAspect="1" noChangeArrowheads="1"/>
          </p:cNvPicPr>
          <p:nvPr/>
        </p:nvPicPr>
        <p:blipFill>
          <a:blip r:embed="rId3"/>
          <a:srcRect/>
          <a:stretch>
            <a:fillRect/>
          </a:stretch>
        </p:blipFill>
        <p:spPr bwMode="auto">
          <a:xfrm>
            <a:off x="6934200" y="209550"/>
            <a:ext cx="628650" cy="652373"/>
          </a:xfrm>
          <a:prstGeom prst="rect">
            <a:avLst/>
          </a:prstGeom>
          <a:noFill/>
        </p:spPr>
      </p:pic>
      <p:pic>
        <p:nvPicPr>
          <p:cNvPr id="8" name="Picture 7" descr="Image result for office of the state commissioner for persons with disabilities, KARNATAKA"/>
          <p:cNvPicPr/>
          <p:nvPr/>
        </p:nvPicPr>
        <p:blipFill>
          <a:blip r:embed="rId4" cstate="print"/>
          <a:srcRect/>
          <a:stretch>
            <a:fillRect/>
          </a:stretch>
        </p:blipFill>
        <p:spPr bwMode="auto">
          <a:xfrm>
            <a:off x="3505200" y="209550"/>
            <a:ext cx="838200" cy="666750"/>
          </a:xfrm>
          <a:prstGeom prst="rect">
            <a:avLst/>
          </a:prstGeom>
          <a:noFill/>
          <a:ln w="9525">
            <a:noFill/>
            <a:miter lim="800000"/>
            <a:headEnd/>
            <a:tailEnd/>
          </a:ln>
        </p:spPr>
      </p:pic>
      <p:pic>
        <p:nvPicPr>
          <p:cNvPr id="17410" name="Picture 2" descr="C:\Users\Guruprasad\Desktop\access.jpg"/>
          <p:cNvPicPr>
            <a:picLocks noChangeAspect="1" noChangeArrowheads="1"/>
          </p:cNvPicPr>
          <p:nvPr/>
        </p:nvPicPr>
        <p:blipFill>
          <a:blip r:embed="rId5"/>
          <a:srcRect/>
          <a:stretch>
            <a:fillRect/>
          </a:stretch>
        </p:blipFill>
        <p:spPr bwMode="auto">
          <a:xfrm>
            <a:off x="5638800" y="1504950"/>
            <a:ext cx="319087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9">
                                            <p:txEl>
                                              <p:pRg st="0" end="0"/>
                                            </p:txEl>
                                          </p:spTgt>
                                        </p:tgtEl>
                                        <p:attrNameLst>
                                          <p:attrName>style.visibility</p:attrName>
                                        </p:attrNameLst>
                                      </p:cBhvr>
                                      <p:to>
                                        <p:strVal val="visible"/>
                                      </p:to>
                                    </p:set>
                                    <p:anim calcmode="discrete" valueType="clr">
                                      <p:cBhvr override="childStyle">
                                        <p:cTn id="7" dur="80"/>
                                        <p:tgtEl>
                                          <p:spTgt spid="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a:t>
            </a:r>
            <a:r>
              <a:rPr lang="en" sz="2400" dirty="0" smtClean="0"/>
              <a:t>Eco-system</a:t>
            </a:r>
            <a:br>
              <a:rPr lang="en" sz="2400" dirty="0" smtClean="0"/>
            </a:b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2724300"/>
          </a:xfrm>
        </p:spPr>
        <p:txBody>
          <a:bodyPr/>
          <a:lstStyle/>
          <a:p>
            <a:pPr marL="251460" lvl="0" indent="-342900">
              <a:spcBef>
                <a:spcPts val="0"/>
              </a:spcBef>
              <a:spcAft>
                <a:spcPts val="1000"/>
              </a:spcAft>
              <a:buClr>
                <a:schemeClr val="accent6"/>
              </a:buClr>
              <a:buSzPct val="130000"/>
              <a:buNone/>
            </a:pPr>
            <a:r>
              <a:rPr lang="en-US" sz="1400" b="1" dirty="0" smtClean="0"/>
              <a:t>The State Fund for PWDs shall maintain proper accounts and other relevant records including the income &amp; expenditure </a:t>
            </a:r>
          </a:p>
          <a:p>
            <a:pPr marL="251460" lvl="0" indent="-342900">
              <a:spcBef>
                <a:spcPts val="0"/>
              </a:spcBef>
              <a:spcAft>
                <a:spcPts val="1000"/>
              </a:spcAft>
              <a:buClr>
                <a:schemeClr val="accent6"/>
              </a:buClr>
              <a:buSzPct val="130000"/>
              <a:buNone/>
            </a:pPr>
            <a:r>
              <a:rPr lang="en-US" sz="1400" b="1" i="1" u="sng" dirty="0" smtClean="0"/>
              <a:t>INCLUSIVE EDUCATION:</a:t>
            </a:r>
            <a:endParaRPr lang="en-US" sz="1200" b="1" i="1" u="sng" dirty="0" smtClean="0"/>
          </a:p>
          <a:p>
            <a:pPr marL="251460" lvl="0" indent="-342900">
              <a:spcBef>
                <a:spcPts val="0"/>
              </a:spcBef>
              <a:spcAft>
                <a:spcPts val="1000"/>
              </a:spcAft>
              <a:buClr>
                <a:schemeClr val="accent6"/>
              </a:buClr>
              <a:buSzPct val="120000"/>
              <a:buFont typeface="Wingdings" pitchFamily="2" charset="2"/>
              <a:buChar char="Ø"/>
            </a:pPr>
            <a:r>
              <a:rPr lang="en-US" sz="1200" dirty="0" smtClean="0"/>
              <a:t>Make school building, campus and various facilities accessible  including toilet, classrooms, playground</a:t>
            </a:r>
          </a:p>
          <a:p>
            <a:pPr marL="251460" lvl="0" indent="-342900">
              <a:spcBef>
                <a:spcPts val="0"/>
              </a:spcBef>
              <a:spcAft>
                <a:spcPts val="1000"/>
              </a:spcAft>
              <a:buClr>
                <a:schemeClr val="accent6"/>
              </a:buClr>
              <a:buSzPct val="120000"/>
              <a:buFont typeface="Wingdings" pitchFamily="2" charset="2"/>
              <a:buChar char="Ø"/>
            </a:pPr>
            <a:r>
              <a:rPr lang="en-US" sz="1200" dirty="0" smtClean="0"/>
              <a:t>To establish adequate number of Teacher Training Institutions and establish adequate number of resource centers to support educational institutions at all levels of school education </a:t>
            </a:r>
          </a:p>
          <a:p>
            <a:pPr marL="251460" lvl="0" indent="-342900">
              <a:spcBef>
                <a:spcPts val="0"/>
              </a:spcBef>
              <a:spcAft>
                <a:spcPts val="1000"/>
              </a:spcAft>
              <a:buClr>
                <a:schemeClr val="accent6"/>
              </a:buClr>
              <a:buSzPct val="120000"/>
              <a:buFont typeface="Wingdings" pitchFamily="2" charset="2"/>
              <a:buChar char="Ø"/>
            </a:pPr>
            <a:r>
              <a:rPr lang="en-US" sz="1200" dirty="0" smtClean="0"/>
              <a:t>To make suitable modifications in the curriculum and examination system to meet the needs of students with disabilities </a:t>
            </a:r>
          </a:p>
          <a:p>
            <a:pPr marL="251460" indent="-342900">
              <a:spcBef>
                <a:spcPts val="0"/>
              </a:spcBef>
              <a:spcAft>
                <a:spcPts val="1000"/>
              </a:spcAft>
              <a:buClr>
                <a:schemeClr val="accent6"/>
              </a:buClr>
              <a:buSzPct val="120000"/>
              <a:buFont typeface="Wingdings" pitchFamily="2" charset="2"/>
              <a:buChar char="Ø"/>
            </a:pPr>
            <a:endParaRPr lang="en-US" sz="1400" dirty="0" smtClean="0"/>
          </a:p>
          <a:p>
            <a:pPr marL="251460" lvl="0" indent="-342900">
              <a:spcBef>
                <a:spcPts val="0"/>
              </a:spcBef>
              <a:spcAft>
                <a:spcPts val="1000"/>
              </a:spcAft>
              <a:buClr>
                <a:schemeClr val="accent6"/>
              </a:buClr>
              <a:buSzPct val="120000"/>
              <a:buFont typeface="Wingdings" pitchFamily="2" charset="2"/>
              <a:buChar char="Ø"/>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2" name="Picture 5" descr="C:\Users\Guruprasad\Desktop\images (2).jpg"/>
          <p:cNvPicPr>
            <a:picLocks noChangeAspect="1" noChangeArrowheads="1"/>
          </p:cNvPicPr>
          <p:nvPr/>
        </p:nvPicPr>
        <p:blipFill>
          <a:blip r:embed="rId5"/>
          <a:srcRect/>
          <a:stretch>
            <a:fillRect/>
          </a:stretch>
        </p:blipFill>
        <p:spPr bwMode="auto">
          <a:xfrm>
            <a:off x="0" y="3084368"/>
            <a:ext cx="3352800" cy="2059132"/>
          </a:xfrm>
          <a:prstGeom prst="rect">
            <a:avLst/>
          </a:prstGeom>
          <a:noFill/>
        </p:spPr>
      </p:pic>
      <p:pic>
        <p:nvPicPr>
          <p:cNvPr id="25" name="Picture 4" descr="C:\Users\Guruprasad\Desktop\images (1).jpg"/>
          <p:cNvPicPr>
            <a:picLocks noChangeAspect="1" noChangeArrowheads="1"/>
          </p:cNvPicPr>
          <p:nvPr/>
        </p:nvPicPr>
        <p:blipFill>
          <a:blip r:embed="rId6"/>
          <a:srcRect/>
          <a:stretch>
            <a:fillRect/>
          </a:stretch>
        </p:blipFill>
        <p:spPr bwMode="auto">
          <a:xfrm>
            <a:off x="3429000" y="3125230"/>
            <a:ext cx="3276600" cy="2018270"/>
          </a:xfrm>
          <a:prstGeom prst="rect">
            <a:avLst/>
          </a:prstGeom>
          <a:noFill/>
        </p:spPr>
      </p:pic>
      <p:sp>
        <p:nvSpPr>
          <p:cNvPr id="28" name="Rectangle 27"/>
          <p:cNvSpPr/>
          <p:nvPr/>
        </p:nvSpPr>
        <p:spPr>
          <a:xfrm>
            <a:off x="762000" y="742950"/>
            <a:ext cx="2480166" cy="369332"/>
          </a:xfrm>
          <a:prstGeom prst="rect">
            <a:avLst/>
          </a:prstGeom>
        </p:spPr>
        <p:txBody>
          <a:bodyPr wrap="none">
            <a:spAutoFit/>
          </a:bodyPr>
          <a:lstStyle/>
          <a:p>
            <a:r>
              <a:rPr lang="en" sz="1800" b="1" dirty="0" smtClean="0">
                <a:solidFill>
                  <a:srgbClr val="FFFFFF"/>
                </a:solidFill>
                <a:latin typeface="Roboto Condensed"/>
                <a:ea typeface="Roboto Condensed"/>
                <a:cs typeface="Roboto Condensed"/>
                <a:sym typeface="Roboto Condensed"/>
              </a:rPr>
              <a:t>Chapter </a:t>
            </a:r>
            <a:r>
              <a:rPr lang="en" sz="1800" b="1" dirty="0" smtClean="0">
                <a:solidFill>
                  <a:srgbClr val="FFFFFF"/>
                </a:solidFill>
                <a:latin typeface="Roboto Condensed"/>
                <a:ea typeface="Roboto Condensed"/>
                <a:cs typeface="Roboto Condensed"/>
                <a:sym typeface="Roboto Condensed"/>
              </a:rPr>
              <a:t>2, 3,456,7,8 &amp;10</a:t>
            </a:r>
            <a:endParaRPr lang="en-US" sz="1800" b="1" dirty="0" smtClean="0">
              <a:solidFill>
                <a:srgbClr val="FFFFFF"/>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edge">
                                      <p:cBhvr>
                                        <p:cTn id="17" dur="20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0" fill="hold"/>
                                        <p:tgtEl>
                                          <p:spTgt spid="22"/>
                                        </p:tgtEl>
                                        <p:attrNameLst>
                                          <p:attrName>ppt_x</p:attrName>
                                        </p:attrNameLst>
                                      </p:cBhvr>
                                      <p:tavLst>
                                        <p:tav tm="0">
                                          <p:val>
                                            <p:strVal val="#ppt_x"/>
                                          </p:val>
                                        </p:tav>
                                        <p:tav tm="100000">
                                          <p:val>
                                            <p:strVal val="#ppt_x"/>
                                          </p:val>
                                        </p:tav>
                                      </p:tavLst>
                                    </p:anim>
                                    <p:anim calcmode="lin" valueType="num">
                                      <p:cBhvr additive="base">
                                        <p:cTn id="3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edge">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2724300"/>
          </a:xfrm>
        </p:spPr>
        <p:txBody>
          <a:bodyPr/>
          <a:lstStyle/>
          <a:p>
            <a:pPr marL="251460" indent="-342900">
              <a:spcBef>
                <a:spcPts val="0"/>
              </a:spcBef>
              <a:spcAft>
                <a:spcPts val="1000"/>
              </a:spcAft>
              <a:buClr>
                <a:schemeClr val="accent6"/>
              </a:buClr>
              <a:buSzPct val="120000"/>
              <a:buFont typeface="Wingdings" pitchFamily="2" charset="2"/>
              <a:buChar char="Ø"/>
            </a:pPr>
            <a:r>
              <a:rPr lang="en-US" sz="1200" b="1" i="1" u="sng" dirty="0" smtClean="0"/>
              <a:t>INCLUSIVE EDUCATION:</a:t>
            </a:r>
            <a:endParaRPr lang="en-US" sz="1100" b="1" i="1" u="sng" dirty="0" smtClean="0"/>
          </a:p>
          <a:p>
            <a:pPr marL="251460" lvl="0" indent="-342900">
              <a:spcBef>
                <a:spcPts val="0"/>
              </a:spcBef>
              <a:spcAft>
                <a:spcPts val="1000"/>
              </a:spcAft>
              <a:buClr>
                <a:schemeClr val="accent6"/>
              </a:buClr>
              <a:buSzPct val="120000"/>
              <a:buFont typeface="Wingdings" pitchFamily="2" charset="2"/>
              <a:buChar char="Ø"/>
            </a:pPr>
            <a:r>
              <a:rPr lang="en-US" sz="1200" dirty="0" smtClean="0"/>
              <a:t>To promote  research to improve learning and any other measures required</a:t>
            </a:r>
          </a:p>
          <a:p>
            <a:pPr marL="251460" indent="-342900">
              <a:spcBef>
                <a:spcPts val="0"/>
              </a:spcBef>
              <a:spcAft>
                <a:spcPts val="1000"/>
              </a:spcAft>
              <a:buClr>
                <a:schemeClr val="accent6"/>
              </a:buClr>
              <a:buSzPct val="120000"/>
              <a:buFont typeface="Wingdings" pitchFamily="2" charset="2"/>
              <a:buChar char="Ø"/>
            </a:pPr>
            <a:r>
              <a:rPr lang="en-US" sz="1200" dirty="0" smtClean="0"/>
              <a:t>Restructure courses, programs, redesign and support infrastructure facilities  to ensure access, inclusion and participation of PWDs in all sporting activities </a:t>
            </a:r>
          </a:p>
          <a:p>
            <a:pPr marL="251460" indent="-342900">
              <a:spcBef>
                <a:spcPts val="0"/>
              </a:spcBef>
              <a:spcAft>
                <a:spcPts val="1000"/>
              </a:spcAft>
              <a:buClr>
                <a:schemeClr val="accent6"/>
              </a:buClr>
              <a:buSzPct val="120000"/>
              <a:buFont typeface="Wingdings" pitchFamily="2" charset="2"/>
              <a:buChar char="Ø"/>
            </a:pPr>
            <a:r>
              <a:rPr lang="en-US" sz="1200" dirty="0" smtClean="0"/>
              <a:t>All Govt. institutions of higher education and other higher education institutions receiving aid from the Govt. shall reserve not less than 5% seats for persons with benchmark disabilities</a:t>
            </a:r>
          </a:p>
          <a:p>
            <a:pPr marL="251460" indent="-342900">
              <a:spcBef>
                <a:spcPts val="0"/>
              </a:spcBef>
              <a:spcAft>
                <a:spcPts val="1000"/>
              </a:spcAft>
              <a:buClr>
                <a:schemeClr val="accent6"/>
              </a:buClr>
              <a:buSzPct val="120000"/>
              <a:buFont typeface="Wingdings" pitchFamily="2" charset="2"/>
              <a:buChar char="Ø"/>
            </a:pPr>
            <a:r>
              <a:rPr lang="en-US" sz="1200" dirty="0" smtClean="0"/>
              <a:t>The persons with benchmark disabilities shall be given an upper age relaxation of 5 years for admission in institutions of higher education</a:t>
            </a:r>
          </a:p>
          <a:p>
            <a:pPr marL="251460" indent="-342900">
              <a:spcBef>
                <a:spcPts val="0"/>
              </a:spcBef>
              <a:spcAft>
                <a:spcPts val="1000"/>
              </a:spcAft>
              <a:buClr>
                <a:schemeClr val="accent6"/>
              </a:buClr>
              <a:buSzPct val="120000"/>
              <a:buFont typeface="Wingdings" pitchFamily="2" charset="2"/>
              <a:buChar char="Ø"/>
            </a:pPr>
            <a:endParaRPr lang="en-US" sz="1400" dirty="0" smtClean="0"/>
          </a:p>
          <a:p>
            <a:pPr marL="251460" lvl="0" indent="-342900">
              <a:spcBef>
                <a:spcPts val="0"/>
              </a:spcBef>
              <a:spcAft>
                <a:spcPts val="1000"/>
              </a:spcAft>
              <a:buClr>
                <a:schemeClr val="accent6"/>
              </a:buClr>
              <a:buSzPct val="120000"/>
              <a:buFont typeface="Wingdings" pitchFamily="2" charset="2"/>
              <a:buChar char="Ø"/>
            </a:pPr>
            <a:endParaRPr lang="en-US" sz="1400" dirty="0" smtClean="0"/>
          </a:p>
          <a:p>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2" name="Picture 21"/>
          <p:cNvPicPr/>
          <p:nvPr/>
        </p:nvPicPr>
        <p:blipFill>
          <a:blip r:embed="rId5" cstate="print"/>
          <a:srcRect l="28526" t="20227" r="26442" b="5413"/>
          <a:stretch>
            <a:fillRect/>
          </a:stretch>
        </p:blipFill>
        <p:spPr bwMode="auto">
          <a:xfrm>
            <a:off x="0" y="3333750"/>
            <a:ext cx="3200400" cy="1809750"/>
          </a:xfrm>
          <a:prstGeom prst="rect">
            <a:avLst/>
          </a:prstGeom>
          <a:noFill/>
          <a:ln w="9525">
            <a:noFill/>
            <a:miter lim="800000"/>
            <a:headEnd/>
            <a:tailEnd/>
          </a:ln>
        </p:spPr>
      </p:pic>
      <p:pic>
        <p:nvPicPr>
          <p:cNvPr id="23" name="Picture 3" descr="C:\Users\Guruprasad\Desktop\images.jpg"/>
          <p:cNvPicPr>
            <a:picLocks noChangeAspect="1" noChangeArrowheads="1"/>
          </p:cNvPicPr>
          <p:nvPr/>
        </p:nvPicPr>
        <p:blipFill>
          <a:blip r:embed="rId6"/>
          <a:srcRect/>
          <a:stretch>
            <a:fillRect/>
          </a:stretch>
        </p:blipFill>
        <p:spPr bwMode="auto">
          <a:xfrm>
            <a:off x="3352800" y="3333750"/>
            <a:ext cx="3405786"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slide(fromBottom)">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lide(fromBottom)">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Bottom)">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sz="2400" dirty="0" smtClean="0"/>
              <a:t>Salient </a:t>
            </a:r>
            <a:r>
              <a:rPr lang="en-US" sz="2400" dirty="0" smtClean="0"/>
              <a:t>Features</a:t>
            </a:r>
            <a:br>
              <a:rPr lang="en-US" sz="2400" dirty="0" smtClean="0"/>
            </a:br>
            <a:r>
              <a:rPr lang="en" sz="2400" dirty="0" smtClean="0"/>
              <a:t> </a:t>
            </a:r>
            <a:r>
              <a:rPr lang="en" sz="1800" dirty="0" smtClean="0"/>
              <a:t>Chapter 1</a:t>
            </a:r>
            <a:r>
              <a:rPr lang="en-US" sz="1800" dirty="0" smtClean="0"/>
              <a:t> </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p:sp>
        <p:nvSpPr>
          <p:cNvPr id="24" name="Text Placeholder 23"/>
          <p:cNvSpPr>
            <a:spLocks noGrp="1"/>
          </p:cNvSpPr>
          <p:nvPr>
            <p:ph type="body" idx="1"/>
          </p:nvPr>
        </p:nvSpPr>
        <p:spPr>
          <a:xfrm>
            <a:off x="228600" y="1200150"/>
            <a:ext cx="8763000" cy="3352800"/>
          </a:xfrm>
        </p:spPr>
        <p:txBody>
          <a:bodyPr/>
          <a:lstStyle/>
          <a:p>
            <a:pPr>
              <a:buNone/>
            </a:pPr>
            <a:r>
              <a:rPr lang="en-US" sz="1600" dirty="0" smtClean="0"/>
              <a:t>The </a:t>
            </a:r>
            <a:r>
              <a:rPr lang="en-US" sz="1600" dirty="0" err="1" smtClean="0"/>
              <a:t>Lok</a:t>
            </a:r>
            <a:r>
              <a:rPr lang="en-US" sz="1600" dirty="0" smtClean="0"/>
              <a:t> </a:t>
            </a:r>
            <a:r>
              <a:rPr lang="en-US" sz="1600" dirty="0" err="1" smtClean="0"/>
              <a:t>Sabha</a:t>
            </a:r>
            <a:r>
              <a:rPr lang="en-US" sz="1600" dirty="0" smtClean="0"/>
              <a:t> &amp; </a:t>
            </a:r>
            <a:r>
              <a:rPr lang="en-US" sz="1600" dirty="0" err="1" smtClean="0"/>
              <a:t>Rajya</a:t>
            </a:r>
            <a:r>
              <a:rPr lang="en-US" sz="1600" dirty="0" smtClean="0"/>
              <a:t> </a:t>
            </a:r>
            <a:r>
              <a:rPr lang="en-US" sz="1600" dirty="0" err="1" smtClean="0"/>
              <a:t>Sabha</a:t>
            </a:r>
            <a:r>
              <a:rPr lang="en-US" sz="1600" dirty="0" smtClean="0"/>
              <a:t> passed "</a:t>
            </a:r>
            <a:r>
              <a:rPr lang="en-US" sz="1600" b="1" dirty="0" smtClean="0"/>
              <a:t>The Rights of Persons with Disabilities Bill - 2016</a:t>
            </a:r>
            <a:r>
              <a:rPr lang="en-US" sz="1600" dirty="0" smtClean="0"/>
              <a:t>"  on 14.12.2016.. The Bill will replace the existing </a:t>
            </a:r>
            <a:r>
              <a:rPr lang="en-US" sz="1600" dirty="0" err="1" smtClean="0"/>
              <a:t>PwD</a:t>
            </a:r>
            <a:r>
              <a:rPr lang="en-US" sz="1600" dirty="0" smtClean="0"/>
              <a:t> Act, 1995, which was enacted 21 years back. </a:t>
            </a:r>
          </a:p>
          <a:p>
            <a:pPr>
              <a:buNone/>
            </a:pPr>
            <a:endParaRPr lang="en-US" sz="600" dirty="0" smtClean="0"/>
          </a:p>
          <a:p>
            <a:pPr>
              <a:buClr>
                <a:srgbClr val="C00000"/>
              </a:buClr>
              <a:buSzPct val="130000"/>
              <a:buFont typeface="Wingdings" pitchFamily="2" charset="2"/>
              <a:buChar char="ü"/>
            </a:pPr>
            <a:r>
              <a:rPr lang="en-US" sz="1800" dirty="0" smtClean="0"/>
              <a:t>Disability has been defined based on an </a:t>
            </a:r>
            <a:r>
              <a:rPr lang="en-US" sz="1800" b="1" dirty="0" smtClean="0"/>
              <a:t>evolving and dynamic concept</a:t>
            </a:r>
            <a:r>
              <a:rPr lang="en-US" sz="1800" dirty="0" smtClean="0"/>
              <a:t>.</a:t>
            </a:r>
          </a:p>
          <a:p>
            <a:pPr>
              <a:buClr>
                <a:srgbClr val="C00000"/>
              </a:buClr>
              <a:buSzPct val="130000"/>
              <a:buFont typeface="Wingdings" pitchFamily="2" charset="2"/>
              <a:buChar char="ü"/>
            </a:pPr>
            <a:r>
              <a:rPr lang="en-US" sz="1800" dirty="0" smtClean="0"/>
              <a:t>The types of disabilities have been increased from existing </a:t>
            </a:r>
            <a:r>
              <a:rPr lang="en-US" sz="1800" b="1" dirty="0" smtClean="0"/>
              <a:t>7 to 21</a:t>
            </a:r>
            <a:r>
              <a:rPr lang="en-US" sz="1800" dirty="0" smtClean="0"/>
              <a:t> and the Central Government will have the power to add more types of disabilities.      </a:t>
            </a:r>
          </a:p>
          <a:p>
            <a:pPr>
              <a:buClr>
                <a:srgbClr val="C00000"/>
              </a:buClr>
              <a:buSzPct val="130000"/>
              <a:buFont typeface="Wingdings" pitchFamily="2" charset="2"/>
              <a:buChar char="ü"/>
            </a:pPr>
            <a:r>
              <a:rPr lang="en-US" sz="1800" dirty="0" smtClean="0"/>
              <a:t>Responsibility has been cast upon the appropriate governments to take effective measures to ensure that the PWDs </a:t>
            </a:r>
            <a:r>
              <a:rPr lang="en-US" sz="1800" b="1" dirty="0" smtClean="0"/>
              <a:t>enjoy their rights equally with others</a:t>
            </a:r>
            <a:r>
              <a:rPr lang="en-US" sz="1800" dirty="0" smtClean="0"/>
              <a:t>.</a:t>
            </a:r>
          </a:p>
          <a:p>
            <a:pPr>
              <a:buClr>
                <a:srgbClr val="C00000"/>
              </a:buClr>
              <a:buSzPct val="130000"/>
              <a:buFont typeface="Wingdings" pitchFamily="2" charset="2"/>
              <a:buChar char="ü"/>
            </a:pPr>
            <a:r>
              <a:rPr lang="en-US" sz="1800" dirty="0" smtClean="0"/>
              <a:t>Additional benefits such as reservation in higher education, government jobs, reservation in allocation of land, poverty alleviation schemes etc. have been provided for PWDs with </a:t>
            </a:r>
            <a:r>
              <a:rPr lang="en-US" sz="1800" b="1" dirty="0" smtClean="0"/>
              <a:t>benchmark disabilities and those with high support needs</a:t>
            </a:r>
            <a:r>
              <a:rPr lang="en-US" sz="1800" dirty="0" smtClean="0"/>
              <a:t>.</a:t>
            </a:r>
          </a:p>
          <a:p>
            <a:pPr>
              <a:buClr>
                <a:srgbClr val="C00000"/>
              </a:buClr>
              <a:buSzPct val="130000"/>
              <a:buNone/>
            </a:pPr>
            <a:endParaRPr lang="en-US" sz="1800" dirty="0" smtClean="0"/>
          </a:p>
          <a:p>
            <a:endParaRPr lang="en-US" dirty="0"/>
          </a:p>
        </p:txBody>
      </p:sp>
      <p:pic>
        <p:nvPicPr>
          <p:cNvPr id="26" name="Picture 25" descr="Image result for office of the state commissioner for persons with disabilities, KARNATAKA"/>
          <p:cNvPicPr/>
          <p:nvPr/>
        </p:nvPicPr>
        <p:blipFill>
          <a:blip r:embed="rId4"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5"/>
          <a:srcRect/>
          <a:stretch>
            <a:fillRect/>
          </a:stretch>
        </p:blipFill>
        <p:spPr bwMode="auto">
          <a:xfrm>
            <a:off x="8515350" y="0"/>
            <a:ext cx="628650" cy="652373"/>
          </a:xfrm>
          <a:prstGeom prst="rect">
            <a:avLst/>
          </a:prstGeom>
          <a:noFill/>
        </p:spPr>
      </p:pic>
      <p:pic>
        <p:nvPicPr>
          <p:cNvPr id="22" name="Shape 215" descr="10.jpg"/>
          <p:cNvPicPr preferRelativeResize="0"/>
          <p:nvPr/>
        </p:nvPicPr>
        <p:blipFill rotWithShape="1">
          <a:blip r:embed="rId6">
            <a:alphaModFix/>
          </a:blip>
          <a:srcRect l="15648" r="28102"/>
          <a:stretch/>
        </p:blipFill>
        <p:spPr>
          <a:xfrm>
            <a:off x="0" y="361950"/>
            <a:ext cx="762000" cy="775550"/>
          </a:xfrm>
          <a:prstGeom prst="diamond">
            <a:avLst/>
          </a:prstGeom>
          <a:noFill/>
          <a:ln w="38100" cap="flat" cmpd="sng">
            <a:solidFill>
              <a:srgbClr val="3F5378"/>
            </a:solidFill>
            <a:prstDash val="solid"/>
            <a:miter lim="8000"/>
            <a:headEnd type="none" w="sm" len="sm"/>
            <a:tailEnd type="none" w="sm" len="sm"/>
          </a:ln>
        </p:spPr>
      </p:pic>
      <p:pic>
        <p:nvPicPr>
          <p:cNvPr id="2050" name="Picture 2" descr="C:\Users\Guruprasad\Desktop\salient-features2.png"/>
          <p:cNvPicPr>
            <a:picLocks noChangeAspect="1" noChangeArrowheads="1"/>
          </p:cNvPicPr>
          <p:nvPr/>
        </p:nvPicPr>
        <p:blipFill>
          <a:blip r:embed="rId7"/>
          <a:srcRect t="28788"/>
          <a:stretch>
            <a:fillRect/>
          </a:stretch>
        </p:blipFill>
        <p:spPr bwMode="auto">
          <a:xfrm>
            <a:off x="3581400" y="0"/>
            <a:ext cx="1810426" cy="1276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edge">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32"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30</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123950"/>
            <a:ext cx="8610600" cy="2800500"/>
          </a:xfrm>
        </p:spPr>
        <p:txBody>
          <a:bodyPr/>
          <a:lstStyle/>
          <a:p>
            <a:pPr>
              <a:buNone/>
            </a:pPr>
            <a:r>
              <a:rPr lang="en-US" sz="1400" b="1" i="1" u="sng" dirty="0" smtClean="0"/>
              <a:t>SKILL DEVELOPMENT &amp; EMPLOYMENT:</a:t>
            </a:r>
          </a:p>
          <a:p>
            <a:pPr marL="251460" lvl="0" indent="-342900">
              <a:spcBef>
                <a:spcPts val="0"/>
              </a:spcBef>
              <a:spcAft>
                <a:spcPts val="1000"/>
              </a:spcAft>
              <a:buClr>
                <a:schemeClr val="accent6"/>
              </a:buClr>
              <a:buSzPct val="130000"/>
              <a:buFont typeface="Wingdings" pitchFamily="2" charset="2"/>
              <a:buChar char="Ø"/>
            </a:pPr>
            <a:r>
              <a:rPr lang="en-US" sz="1200" dirty="0" smtClean="0"/>
              <a:t>The appropriate Govt. may frame policies for posting and transfer of employees with disabilities</a:t>
            </a:r>
          </a:p>
          <a:p>
            <a:pPr marL="251460" lvl="0" indent="-342900">
              <a:spcBef>
                <a:spcPts val="0"/>
              </a:spcBef>
              <a:spcAft>
                <a:spcPts val="1000"/>
              </a:spcAft>
              <a:buClr>
                <a:schemeClr val="accent6"/>
              </a:buClr>
              <a:buSzPct val="130000"/>
              <a:buFont typeface="Wingdings" pitchFamily="2" charset="2"/>
              <a:buChar char="Ø"/>
            </a:pPr>
            <a:r>
              <a:rPr lang="en-US" sz="1200" dirty="0" smtClean="0"/>
              <a:t>Every Govt. establishment shall appoint a Grievance </a:t>
            </a:r>
            <a:r>
              <a:rPr lang="en-US" sz="1200" dirty="0" err="1" smtClean="0"/>
              <a:t>Redressal</a:t>
            </a:r>
            <a:r>
              <a:rPr lang="en-US" sz="1200" dirty="0" smtClean="0"/>
              <a:t> Officer (section 19) to address any complaints with corrective action with proper register of complaints and action taken</a:t>
            </a:r>
          </a:p>
          <a:p>
            <a:pPr marL="251460" lvl="0" indent="-342900">
              <a:spcBef>
                <a:spcPts val="0"/>
              </a:spcBef>
              <a:spcAft>
                <a:spcPts val="1000"/>
              </a:spcAft>
              <a:buClr>
                <a:schemeClr val="accent6"/>
              </a:buClr>
              <a:buSzPct val="130000"/>
              <a:buFont typeface="Wingdings" pitchFamily="2" charset="2"/>
              <a:buChar char="Ø"/>
            </a:pPr>
            <a:r>
              <a:rPr lang="en-US" sz="1200" dirty="0" smtClean="0"/>
              <a:t>Unemployment allowance to PWDs registered with special Employment Exchange for more than 2 years and who could not be placed in any gainful occupation</a:t>
            </a:r>
          </a:p>
          <a:p>
            <a:pPr marL="251460" lvl="0" indent="-342900">
              <a:spcBef>
                <a:spcPts val="0"/>
              </a:spcBef>
              <a:spcAft>
                <a:spcPts val="1000"/>
              </a:spcAft>
              <a:buClr>
                <a:schemeClr val="accent6"/>
              </a:buClr>
              <a:buSzPct val="130000"/>
              <a:buFont typeface="Wingdings" pitchFamily="2" charset="2"/>
              <a:buChar char="Ø"/>
            </a:pPr>
            <a:r>
              <a:rPr lang="en-US" sz="1200" dirty="0" smtClean="0"/>
              <a:t>Constitute an expert committee with representation of  persons with benchmark disabilities for identification of posts</a:t>
            </a:r>
          </a:p>
          <a:p>
            <a:pPr marL="251460" lvl="0" indent="-342900">
              <a:spcBef>
                <a:spcPts val="0"/>
              </a:spcBef>
              <a:spcAft>
                <a:spcPts val="1000"/>
              </a:spcAft>
              <a:buClr>
                <a:schemeClr val="accent6"/>
              </a:buClr>
              <a:buSzPct val="130000"/>
              <a:buFont typeface="Wingdings" pitchFamily="2" charset="2"/>
              <a:buChar char="Ø"/>
            </a:pPr>
            <a:endParaRPr lang="en-US" sz="1600" dirty="0" smtClean="0"/>
          </a:p>
          <a:p>
            <a:pPr>
              <a:buNone/>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22" name="Picture 7" descr="C:\Users\Guruprasad\Desktop\images (3).jpg"/>
          <p:cNvPicPr>
            <a:picLocks noChangeAspect="1" noChangeArrowheads="1"/>
          </p:cNvPicPr>
          <p:nvPr/>
        </p:nvPicPr>
        <p:blipFill>
          <a:blip r:embed="rId5"/>
          <a:srcRect/>
          <a:stretch>
            <a:fillRect/>
          </a:stretch>
        </p:blipFill>
        <p:spPr bwMode="auto">
          <a:xfrm>
            <a:off x="0" y="3053664"/>
            <a:ext cx="3124200" cy="2089836"/>
          </a:xfrm>
          <a:prstGeom prst="rect">
            <a:avLst/>
          </a:prstGeom>
          <a:noFill/>
        </p:spPr>
      </p:pic>
      <p:pic>
        <p:nvPicPr>
          <p:cNvPr id="18434" name="Picture 2" descr="C:\Users\Guruprasad\Desktop\images (10).jpg"/>
          <p:cNvPicPr>
            <a:picLocks noChangeAspect="1" noChangeArrowheads="1"/>
          </p:cNvPicPr>
          <p:nvPr/>
        </p:nvPicPr>
        <p:blipFill>
          <a:blip r:embed="rId6"/>
          <a:srcRect/>
          <a:stretch>
            <a:fillRect/>
          </a:stretch>
        </p:blipFill>
        <p:spPr bwMode="auto">
          <a:xfrm>
            <a:off x="3200400" y="3028950"/>
            <a:ext cx="3429000" cy="211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4)">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31</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123950"/>
            <a:ext cx="8610600" cy="2800500"/>
          </a:xfrm>
        </p:spPr>
        <p:txBody>
          <a:bodyPr/>
          <a:lstStyle/>
          <a:p>
            <a:pPr>
              <a:buNone/>
            </a:pPr>
            <a:r>
              <a:rPr lang="en-US" sz="1400" b="1" i="1" u="sng" dirty="0" smtClean="0"/>
              <a:t>SKILL DEVELOPMENT &amp; EMPLOYMENT:</a:t>
            </a:r>
          </a:p>
          <a:p>
            <a:pPr marL="251460" lvl="0" indent="-342900">
              <a:spcBef>
                <a:spcPts val="0"/>
              </a:spcBef>
              <a:spcAft>
                <a:spcPts val="1000"/>
              </a:spcAft>
              <a:buClr>
                <a:schemeClr val="accent6"/>
              </a:buClr>
              <a:buSzPct val="130000"/>
              <a:buFont typeface="Wingdings" pitchFamily="2" charset="2"/>
              <a:buChar char="Ø"/>
            </a:pPr>
            <a:r>
              <a:rPr lang="en-US" sz="1200" dirty="0" smtClean="0"/>
              <a:t>Identify posts in the establishments by respective category of persons with benchmark disabilities in respect of the vacancies reserved as per section 34. </a:t>
            </a:r>
          </a:p>
          <a:p>
            <a:pPr marL="251460" lvl="0" indent="-342900">
              <a:spcBef>
                <a:spcPts val="0"/>
              </a:spcBef>
              <a:spcAft>
                <a:spcPts val="1000"/>
              </a:spcAft>
              <a:buClr>
                <a:schemeClr val="accent6"/>
              </a:buClr>
              <a:buSzPct val="130000"/>
              <a:buFont typeface="Wingdings" pitchFamily="2" charset="2"/>
              <a:buChar char="Ø"/>
            </a:pPr>
            <a:r>
              <a:rPr lang="en-US" sz="1200" dirty="0" smtClean="0"/>
              <a:t>Every Govt. establishment shall appoint, not less than 4% of the total number of vacancies in the cadre strength in each group of posts ( 1%- blindness, low vision, deaf &amp;  hard of hearing, 1% - loco, CP, leprosy cured, dwarfism, acid attack victims &amp; muscular dystrophy, 1% -  autism, ID, SLD, MI &amp; 1% - Multiple disabilities)</a:t>
            </a:r>
          </a:p>
          <a:p>
            <a:pPr marL="251460" lvl="0" indent="-342900">
              <a:spcBef>
                <a:spcPts val="0"/>
              </a:spcBef>
              <a:spcAft>
                <a:spcPts val="1000"/>
              </a:spcAft>
              <a:buClr>
                <a:schemeClr val="accent6"/>
              </a:buClr>
              <a:buSzPct val="130000"/>
              <a:buFont typeface="Wingdings" pitchFamily="2" charset="2"/>
              <a:buChar char="Ø"/>
            </a:pPr>
            <a:r>
              <a:rPr lang="en-US" sz="1200" dirty="0" smtClean="0"/>
              <a:t>The appropriate Govt. &amp; local authorities shall, within the limit of their economic capacity and development, provide incentives to employer in private sector to ensure that at least 5% of their work force is composed of persons with benchmark disability</a:t>
            </a:r>
          </a:p>
          <a:p>
            <a:pPr marL="251460" lvl="0" indent="-342900">
              <a:spcBef>
                <a:spcPts val="0"/>
              </a:spcBef>
              <a:spcAft>
                <a:spcPts val="1000"/>
              </a:spcAft>
              <a:buClr>
                <a:schemeClr val="accent6"/>
              </a:buClr>
              <a:buSzPct val="130000"/>
              <a:buFont typeface="Wingdings" pitchFamily="2" charset="2"/>
              <a:buChar char="Ø"/>
            </a:pPr>
            <a:endParaRPr lang="en-US" sz="1600" dirty="0" smtClean="0"/>
          </a:p>
          <a:p>
            <a:pPr>
              <a:buNone/>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19459" name="Picture 3" descr="C:\Users\Guruprasad\Desktop\images (8).jpg"/>
          <p:cNvPicPr>
            <a:picLocks noChangeAspect="1" noChangeArrowheads="1"/>
          </p:cNvPicPr>
          <p:nvPr/>
        </p:nvPicPr>
        <p:blipFill>
          <a:blip r:embed="rId5"/>
          <a:srcRect/>
          <a:stretch>
            <a:fillRect/>
          </a:stretch>
        </p:blipFill>
        <p:spPr bwMode="auto">
          <a:xfrm>
            <a:off x="0" y="3186196"/>
            <a:ext cx="2514600" cy="1957304"/>
          </a:xfrm>
          <a:prstGeom prst="rect">
            <a:avLst/>
          </a:prstGeom>
          <a:noFill/>
        </p:spPr>
      </p:pic>
      <p:pic>
        <p:nvPicPr>
          <p:cNvPr id="19461" name="Picture 5" descr="C:\Users\Guruprasad\Desktop\images (4).jpg"/>
          <p:cNvPicPr>
            <a:picLocks noChangeAspect="1" noChangeArrowheads="1"/>
          </p:cNvPicPr>
          <p:nvPr/>
        </p:nvPicPr>
        <p:blipFill>
          <a:blip r:embed="rId6"/>
          <a:srcRect/>
          <a:stretch>
            <a:fillRect/>
          </a:stretch>
        </p:blipFill>
        <p:spPr bwMode="auto">
          <a:xfrm>
            <a:off x="2590800" y="3181350"/>
            <a:ext cx="2857500" cy="1962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32</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2724300"/>
          </a:xfrm>
        </p:spPr>
        <p:txBody>
          <a:bodyPr/>
          <a:lstStyle/>
          <a:p>
            <a:pPr marL="251460" lvl="0" indent="-342900">
              <a:spcBef>
                <a:spcPts val="0"/>
              </a:spcBef>
              <a:spcAft>
                <a:spcPts val="1000"/>
              </a:spcAft>
              <a:buClr>
                <a:schemeClr val="accent6"/>
              </a:buClr>
              <a:buSzPct val="130000"/>
              <a:buNone/>
            </a:pPr>
            <a:r>
              <a:rPr lang="en-US" sz="1400" b="1" i="1" u="sng" dirty="0" smtClean="0"/>
              <a:t>REHABILITATION AND HEALTH:</a:t>
            </a:r>
            <a:r>
              <a:rPr lang="en-US" sz="1400" dirty="0" smtClean="0"/>
              <a:t> </a:t>
            </a:r>
          </a:p>
          <a:p>
            <a:pPr marL="251460" lvl="0" indent="-342900">
              <a:spcBef>
                <a:spcPts val="0"/>
              </a:spcBef>
              <a:spcAft>
                <a:spcPts val="1000"/>
              </a:spcAft>
              <a:buClr>
                <a:schemeClr val="accent6"/>
              </a:buClr>
              <a:buSzPct val="130000"/>
              <a:buNone/>
            </a:pPr>
            <a:r>
              <a:rPr lang="en-US" sz="1400" dirty="0" smtClean="0"/>
              <a:t> </a:t>
            </a: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304800" y="1657350"/>
            <a:ext cx="8610600" cy="1210588"/>
          </a:xfrm>
          <a:prstGeom prst="rect">
            <a:avLst/>
          </a:prstGeom>
        </p:spPr>
        <p:txBody>
          <a:bodyPr wrap="square">
            <a:spAutoFit/>
          </a:bodyPr>
          <a:lstStyle/>
          <a:p>
            <a:pPr marL="251460" lvl="0" indent="-342900">
              <a:spcAft>
                <a:spcPts val="1000"/>
              </a:spcAft>
              <a:buClr>
                <a:schemeClr val="accent6"/>
              </a:buClr>
              <a:buSzPct val="130000"/>
              <a:buFont typeface="Wingdings" pitchFamily="2" charset="2"/>
              <a:buChar char="Ø"/>
            </a:pPr>
            <a:r>
              <a:rPr lang="en-US" dirty="0" smtClean="0"/>
              <a:t>Barrier –free access in all parts of Govt. and Private hospitals and other healthcare institutions and centers</a:t>
            </a:r>
          </a:p>
          <a:p>
            <a:pPr marL="251460" lvl="0" indent="-342900">
              <a:spcAft>
                <a:spcPts val="1000"/>
              </a:spcAft>
              <a:buClr>
                <a:schemeClr val="accent6"/>
              </a:buClr>
              <a:buSzPct val="130000"/>
              <a:buFont typeface="Wingdings" pitchFamily="2" charset="2"/>
              <a:buChar char="Ø"/>
            </a:pPr>
            <a:r>
              <a:rPr lang="en-US" dirty="0" smtClean="0"/>
              <a:t>Conduct Surveys,  investigations and research concerning the cause of occurrence of disabilities </a:t>
            </a:r>
          </a:p>
          <a:p>
            <a:pPr marL="251460" lvl="0" indent="-342900">
              <a:spcAft>
                <a:spcPts val="1000"/>
              </a:spcAft>
              <a:buClr>
                <a:schemeClr val="accent6"/>
              </a:buClr>
              <a:buSzPct val="130000"/>
              <a:buFont typeface="Wingdings" pitchFamily="2" charset="2"/>
              <a:buChar char="Ø"/>
            </a:pPr>
            <a:r>
              <a:rPr lang="en-US" dirty="0" smtClean="0"/>
              <a:t>Create awareness on Disability, rehabilitation, management and prevention </a:t>
            </a:r>
          </a:p>
        </p:txBody>
      </p:sp>
      <p:pic>
        <p:nvPicPr>
          <p:cNvPr id="20482" name="Picture 2" descr="C:\Users\Guruprasad\Desktop\images (7).jpg"/>
          <p:cNvPicPr>
            <a:picLocks noChangeAspect="1" noChangeArrowheads="1"/>
          </p:cNvPicPr>
          <p:nvPr/>
        </p:nvPicPr>
        <p:blipFill>
          <a:blip r:embed="rId5"/>
          <a:srcRect/>
          <a:stretch>
            <a:fillRect/>
          </a:stretch>
        </p:blipFill>
        <p:spPr bwMode="auto">
          <a:xfrm>
            <a:off x="0" y="3181349"/>
            <a:ext cx="2915720" cy="1962151"/>
          </a:xfrm>
          <a:prstGeom prst="rect">
            <a:avLst/>
          </a:prstGeom>
          <a:noFill/>
        </p:spPr>
      </p:pic>
      <p:pic>
        <p:nvPicPr>
          <p:cNvPr id="20485" name="Picture 5" descr="C:\Users\Guruprasad\Desktop\images (12).jpg"/>
          <p:cNvPicPr>
            <a:picLocks noChangeAspect="1" noChangeArrowheads="1"/>
          </p:cNvPicPr>
          <p:nvPr/>
        </p:nvPicPr>
        <p:blipFill>
          <a:blip r:embed="rId6"/>
          <a:srcRect/>
          <a:stretch>
            <a:fillRect/>
          </a:stretch>
        </p:blipFill>
        <p:spPr bwMode="auto">
          <a:xfrm>
            <a:off x="2895600" y="3181351"/>
            <a:ext cx="2450247" cy="1962150"/>
          </a:xfrm>
          <a:prstGeom prst="rect">
            <a:avLst/>
          </a:prstGeom>
          <a:noFill/>
        </p:spPr>
      </p:pic>
      <p:pic>
        <p:nvPicPr>
          <p:cNvPr id="20486" name="Picture 6" descr="C:\Users\Guruprasad\Desktop\images (5).jpg"/>
          <p:cNvPicPr>
            <a:picLocks noChangeAspect="1" noChangeArrowheads="1"/>
          </p:cNvPicPr>
          <p:nvPr/>
        </p:nvPicPr>
        <p:blipFill>
          <a:blip r:embed="rId7"/>
          <a:srcRect/>
          <a:stretch>
            <a:fillRect/>
          </a:stretch>
        </p:blipFill>
        <p:spPr bwMode="auto">
          <a:xfrm>
            <a:off x="5334000" y="2945947"/>
            <a:ext cx="1600200" cy="21975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slide(fromBottom)">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slide(fromBottom)">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slide(fromBottom)">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33</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2724300"/>
          </a:xfrm>
        </p:spPr>
        <p:txBody>
          <a:bodyPr/>
          <a:lstStyle/>
          <a:p>
            <a:pPr marL="251460" lvl="0" indent="-342900">
              <a:spcBef>
                <a:spcPts val="0"/>
              </a:spcBef>
              <a:spcAft>
                <a:spcPts val="1000"/>
              </a:spcAft>
              <a:buClr>
                <a:schemeClr val="accent6"/>
              </a:buClr>
              <a:buSzPct val="130000"/>
              <a:buNone/>
            </a:pPr>
            <a:r>
              <a:rPr lang="en-US" sz="1400" b="1" i="1" u="sng" dirty="0" smtClean="0"/>
              <a:t>REHABILITATION AND HEALTH:</a:t>
            </a:r>
            <a:r>
              <a:rPr lang="en-US" sz="1400" dirty="0" smtClean="0"/>
              <a:t> </a:t>
            </a:r>
          </a:p>
          <a:p>
            <a:pPr marL="251460" lvl="0" indent="-342900">
              <a:spcBef>
                <a:spcPts val="0"/>
              </a:spcBef>
              <a:spcAft>
                <a:spcPts val="1000"/>
              </a:spcAft>
              <a:buClr>
                <a:schemeClr val="accent6"/>
              </a:buClr>
              <a:buSzPct val="130000"/>
              <a:buNone/>
            </a:pPr>
            <a:r>
              <a:rPr lang="en-US" sz="1400" dirty="0" smtClean="0"/>
              <a:t> </a:t>
            </a: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304800" y="1657350"/>
            <a:ext cx="8610600" cy="1554272"/>
          </a:xfrm>
          <a:prstGeom prst="rect">
            <a:avLst/>
          </a:prstGeom>
        </p:spPr>
        <p:txBody>
          <a:bodyPr wrap="square">
            <a:spAutoFit/>
          </a:bodyPr>
          <a:lstStyle/>
          <a:p>
            <a:pPr marL="251460" lvl="0" indent="-342900">
              <a:spcAft>
                <a:spcPts val="1000"/>
              </a:spcAft>
              <a:buClr>
                <a:schemeClr val="accent6"/>
              </a:buClr>
              <a:buSzPct val="130000"/>
              <a:buFont typeface="Wingdings" pitchFamily="2" charset="2"/>
              <a:buChar char="Ø"/>
            </a:pPr>
            <a:r>
              <a:rPr lang="en-US" dirty="0" smtClean="0"/>
              <a:t>Screen all the children  from Primary Health Centers to Maternity Hospitals and Multi-Specialty Hospitals to identify ‘at –risk’ cases; rural, semi-urban and urban areas</a:t>
            </a:r>
          </a:p>
          <a:p>
            <a:pPr marL="251460" lvl="0" indent="-342900">
              <a:spcAft>
                <a:spcPts val="1000"/>
              </a:spcAft>
              <a:buClr>
                <a:schemeClr val="accent6"/>
              </a:buClr>
              <a:buSzPct val="130000"/>
              <a:buFont typeface="Wingdings" pitchFamily="2" charset="2"/>
              <a:buChar char="Ø"/>
            </a:pPr>
            <a:r>
              <a:rPr lang="en-US" dirty="0" smtClean="0"/>
              <a:t>The Govt. appropriate Govt. and the local authorities should formulate rehabilitation policies </a:t>
            </a:r>
          </a:p>
          <a:p>
            <a:pPr marL="251460" lvl="0" indent="-342900">
              <a:spcAft>
                <a:spcPts val="1000"/>
              </a:spcAft>
              <a:buClr>
                <a:schemeClr val="accent6"/>
              </a:buClr>
              <a:buSzPct val="130000"/>
              <a:buFont typeface="Wingdings" pitchFamily="2" charset="2"/>
              <a:buChar char="Ø"/>
            </a:pPr>
            <a:r>
              <a:rPr lang="en-US" dirty="0" smtClean="0"/>
              <a:t>Promoting recreation centers like Theatres, Cinema Halls etc and other associational activities </a:t>
            </a:r>
          </a:p>
          <a:p>
            <a:pPr marL="251460" lvl="0" indent="-342900">
              <a:spcAft>
                <a:spcPts val="1000"/>
              </a:spcAft>
              <a:buClr>
                <a:schemeClr val="accent6"/>
              </a:buClr>
              <a:buSzPct val="130000"/>
              <a:buFont typeface="Wingdings" pitchFamily="2" charset="2"/>
              <a:buChar char="Ø"/>
            </a:pPr>
            <a:r>
              <a:rPr lang="en-US" dirty="0" smtClean="0"/>
              <a:t>Developing technology,  assistive devices and equipments to facilitate access and inclusion for PWDs</a:t>
            </a:r>
          </a:p>
        </p:txBody>
      </p:sp>
      <p:pic>
        <p:nvPicPr>
          <p:cNvPr id="21506" name="Picture 2" descr="C:\Users\Guruprasad\Desktop\images (11).jpg"/>
          <p:cNvPicPr>
            <a:picLocks noChangeAspect="1" noChangeArrowheads="1"/>
          </p:cNvPicPr>
          <p:nvPr/>
        </p:nvPicPr>
        <p:blipFill>
          <a:blip r:embed="rId5"/>
          <a:srcRect/>
          <a:stretch>
            <a:fillRect/>
          </a:stretch>
        </p:blipFill>
        <p:spPr bwMode="auto">
          <a:xfrm>
            <a:off x="0" y="3221394"/>
            <a:ext cx="2971800" cy="1922106"/>
          </a:xfrm>
          <a:prstGeom prst="rect">
            <a:avLst/>
          </a:prstGeom>
          <a:noFill/>
        </p:spPr>
      </p:pic>
      <p:pic>
        <p:nvPicPr>
          <p:cNvPr id="21507" name="Picture 3" descr="C:\Users\Guruprasad\Desktop\images (10).jpg"/>
          <p:cNvPicPr>
            <a:picLocks noChangeAspect="1" noChangeArrowheads="1"/>
          </p:cNvPicPr>
          <p:nvPr/>
        </p:nvPicPr>
        <p:blipFill>
          <a:blip r:embed="rId6"/>
          <a:srcRect/>
          <a:stretch>
            <a:fillRect/>
          </a:stretch>
        </p:blipFill>
        <p:spPr bwMode="auto">
          <a:xfrm>
            <a:off x="3048000" y="3257550"/>
            <a:ext cx="2819400" cy="18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slide(fromBottom)">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slide(fromBottom)">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slide(fromBottom)">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slide(fromBottom)">
                                      <p:cBhvr>
                                        <p:cTn id="3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34</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533400" y="1200150"/>
            <a:ext cx="8610600" cy="2724300"/>
          </a:xfrm>
        </p:spPr>
        <p:txBody>
          <a:bodyPr/>
          <a:lstStyle/>
          <a:p>
            <a:pPr marL="251460" lvl="0" indent="-342900">
              <a:spcBef>
                <a:spcPts val="0"/>
              </a:spcBef>
              <a:spcAft>
                <a:spcPts val="1000"/>
              </a:spcAft>
              <a:buClr>
                <a:schemeClr val="accent6"/>
              </a:buClr>
              <a:buSzPct val="130000"/>
              <a:buNone/>
            </a:pPr>
            <a:r>
              <a:rPr lang="en-US" sz="1200" b="1" i="1" u="sng" dirty="0" smtClean="0"/>
              <a:t>SOCIAL SECURITY SCHEMES AND DEVELOPMENT PROGRAM:</a:t>
            </a:r>
            <a:r>
              <a:rPr lang="en-US" sz="1200" dirty="0" smtClean="0"/>
              <a:t> </a:t>
            </a:r>
          </a:p>
          <a:p>
            <a:pPr marL="251460" lvl="0" indent="-342900">
              <a:spcBef>
                <a:spcPts val="0"/>
              </a:spcBef>
              <a:spcAft>
                <a:spcPts val="1000"/>
              </a:spcAft>
              <a:buClr>
                <a:schemeClr val="accent6"/>
              </a:buClr>
              <a:buSzPct val="130000"/>
              <a:buNone/>
            </a:pPr>
            <a:r>
              <a:rPr lang="en-US" sz="1400" dirty="0" smtClean="0"/>
              <a:t> </a:t>
            </a: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304800" y="1506607"/>
            <a:ext cx="8610600" cy="1456809"/>
          </a:xfrm>
          <a:prstGeom prst="rect">
            <a:avLst/>
          </a:prstGeom>
        </p:spPr>
        <p:txBody>
          <a:bodyPr wrap="square">
            <a:spAutoFit/>
          </a:bodyPr>
          <a:lstStyle/>
          <a:p>
            <a:pPr marL="251460" lvl="0" indent="-342900">
              <a:spcAft>
                <a:spcPts val="1000"/>
              </a:spcAft>
              <a:buClr>
                <a:schemeClr val="accent6"/>
              </a:buClr>
              <a:buSzPct val="130000"/>
              <a:buFont typeface="Wingdings" pitchFamily="2" charset="2"/>
              <a:buChar char="Ø"/>
            </a:pPr>
            <a:r>
              <a:rPr lang="en-US" sz="1200" dirty="0" smtClean="0"/>
              <a:t>5% reservation in allotment of agricultural land and housing in all relevant schemes and development programs, with appropriate priority to women with benchmark disabilities</a:t>
            </a:r>
          </a:p>
          <a:p>
            <a:pPr marL="251460" lvl="0" indent="-342900">
              <a:spcAft>
                <a:spcPts val="1000"/>
              </a:spcAft>
              <a:buClr>
                <a:schemeClr val="accent6"/>
              </a:buClr>
              <a:buSzPct val="130000"/>
              <a:buFont typeface="Wingdings" pitchFamily="2" charset="2"/>
              <a:buChar char="Ø"/>
            </a:pPr>
            <a:r>
              <a:rPr lang="en-US" sz="1200" dirty="0" smtClean="0"/>
              <a:t>5% reservation in all poverty and alleviation and various development schemes with priority to women with benchmark disabilities</a:t>
            </a:r>
          </a:p>
          <a:p>
            <a:pPr marL="251460" lvl="0" indent="-342900">
              <a:spcAft>
                <a:spcPts val="1000"/>
              </a:spcAft>
              <a:buClr>
                <a:schemeClr val="accent6"/>
              </a:buClr>
              <a:buSzPct val="130000"/>
              <a:buFont typeface="Wingdings" pitchFamily="2" charset="2"/>
              <a:buChar char="Ø"/>
            </a:pPr>
            <a:r>
              <a:rPr lang="en-US" sz="1200" dirty="0" smtClean="0"/>
              <a:t>5% reservation in allotment of land on concessional rate for the purpose of promoting housing, shelter, setting up of occupation, business, enterprise, recreation centers and production centers</a:t>
            </a:r>
          </a:p>
        </p:txBody>
      </p:sp>
      <p:pic>
        <p:nvPicPr>
          <p:cNvPr id="22530" name="Picture 2" descr="C:\Users\Guruprasad\Desktop\images (13).jpg"/>
          <p:cNvPicPr>
            <a:picLocks noChangeAspect="1" noChangeArrowheads="1"/>
          </p:cNvPicPr>
          <p:nvPr/>
        </p:nvPicPr>
        <p:blipFill>
          <a:blip r:embed="rId5"/>
          <a:srcRect/>
          <a:stretch>
            <a:fillRect/>
          </a:stretch>
        </p:blipFill>
        <p:spPr bwMode="auto">
          <a:xfrm>
            <a:off x="0" y="3181350"/>
            <a:ext cx="2971800" cy="1962150"/>
          </a:xfrm>
          <a:prstGeom prst="rect">
            <a:avLst/>
          </a:prstGeom>
          <a:noFill/>
        </p:spPr>
      </p:pic>
      <p:pic>
        <p:nvPicPr>
          <p:cNvPr id="22531" name="Picture 3" descr="C:\Users\Guruprasad\Desktop\download (2).jpg"/>
          <p:cNvPicPr>
            <a:picLocks noChangeAspect="1" noChangeArrowheads="1"/>
          </p:cNvPicPr>
          <p:nvPr/>
        </p:nvPicPr>
        <p:blipFill>
          <a:blip r:embed="rId6"/>
          <a:srcRect/>
          <a:stretch>
            <a:fillRect/>
          </a:stretch>
        </p:blipFill>
        <p:spPr bwMode="auto">
          <a:xfrm>
            <a:off x="3048000" y="3333751"/>
            <a:ext cx="3657600"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slide(fromBottom)">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slide(fromBottom)">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slide(fromBottom)">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Accessibility and Eco-system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35</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533400" y="1200150"/>
            <a:ext cx="8610600" cy="2724300"/>
          </a:xfrm>
        </p:spPr>
        <p:txBody>
          <a:bodyPr/>
          <a:lstStyle/>
          <a:p>
            <a:pPr marL="251460" lvl="0" indent="-342900">
              <a:spcBef>
                <a:spcPts val="0"/>
              </a:spcBef>
              <a:spcAft>
                <a:spcPts val="1000"/>
              </a:spcAft>
              <a:buClr>
                <a:schemeClr val="accent6"/>
              </a:buClr>
              <a:buSzPct val="130000"/>
              <a:buNone/>
            </a:pPr>
            <a:r>
              <a:rPr lang="en-US" sz="1200" b="1" i="1" u="sng" dirty="0" smtClean="0"/>
              <a:t>SOCIAL SECURITY SCHEMES AND DEVELOPMENT PROGRAM:</a:t>
            </a:r>
            <a:r>
              <a:rPr lang="en-US" sz="1200" dirty="0" smtClean="0"/>
              <a:t> </a:t>
            </a:r>
          </a:p>
          <a:p>
            <a:pPr marL="251460" lvl="0" indent="-342900">
              <a:spcBef>
                <a:spcPts val="0"/>
              </a:spcBef>
              <a:spcAft>
                <a:spcPts val="1000"/>
              </a:spcAft>
              <a:buClr>
                <a:schemeClr val="accent6"/>
              </a:buClr>
              <a:buSzPct val="130000"/>
              <a:buNone/>
            </a:pPr>
            <a:r>
              <a:rPr lang="en-US" sz="1400" dirty="0" smtClean="0"/>
              <a:t> </a:t>
            </a: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304800" y="1506607"/>
            <a:ext cx="8610600" cy="2082621"/>
          </a:xfrm>
          <a:prstGeom prst="rect">
            <a:avLst/>
          </a:prstGeom>
        </p:spPr>
        <p:txBody>
          <a:bodyPr wrap="square">
            <a:spAutoFit/>
          </a:bodyPr>
          <a:lstStyle/>
          <a:p>
            <a:pPr marL="251460" lvl="0" indent="-342900">
              <a:spcAft>
                <a:spcPts val="1000"/>
              </a:spcAft>
              <a:buClr>
                <a:schemeClr val="accent6"/>
              </a:buClr>
              <a:buSzPct val="130000"/>
              <a:buFont typeface="Wingdings" pitchFamily="2" charset="2"/>
              <a:buChar char="Ø"/>
            </a:pPr>
            <a:r>
              <a:rPr lang="en-US" sz="1200" dirty="0" smtClean="0"/>
              <a:t>The programs and campaigns to promote values of inclusion, tolerance, empathy, respect for diversity, recognition of the skills, merits and abilities of PWDs</a:t>
            </a:r>
          </a:p>
          <a:p>
            <a:pPr marL="251460" lvl="0" indent="-342900">
              <a:spcAft>
                <a:spcPts val="1000"/>
              </a:spcAft>
              <a:buClr>
                <a:schemeClr val="accent6"/>
              </a:buClr>
              <a:buSzPct val="130000"/>
              <a:buFont typeface="Wingdings" pitchFamily="2" charset="2"/>
              <a:buChar char="Ø"/>
            </a:pPr>
            <a:r>
              <a:rPr lang="en-US" sz="1200" dirty="0" smtClean="0"/>
              <a:t>Developing technology,  assistive devices and equipments to facilitate access and inclusion for PWDs</a:t>
            </a:r>
          </a:p>
          <a:p>
            <a:pPr marL="251460" lvl="0" indent="-342900">
              <a:spcAft>
                <a:spcPts val="1000"/>
              </a:spcAft>
              <a:buClr>
                <a:schemeClr val="accent6"/>
              </a:buClr>
              <a:buSzPct val="130000"/>
              <a:buFont typeface="Wingdings" pitchFamily="2" charset="2"/>
              <a:buChar char="Ø"/>
            </a:pPr>
            <a:r>
              <a:rPr lang="en-US" sz="1200" dirty="0" smtClean="0"/>
              <a:t>Ensure that the rights of PWDs are included in the curriculum in Universities, colleges and schools</a:t>
            </a:r>
          </a:p>
          <a:p>
            <a:pPr marL="251460" lvl="0" indent="-342900">
              <a:spcAft>
                <a:spcPts val="1000"/>
              </a:spcAft>
              <a:buClr>
                <a:schemeClr val="accent6"/>
              </a:buClr>
              <a:buSzPct val="130000"/>
              <a:buFont typeface="Wingdings" pitchFamily="2" charset="2"/>
              <a:buChar char="Ø"/>
            </a:pPr>
            <a:r>
              <a:rPr lang="en-US" sz="1200" dirty="0" smtClean="0"/>
              <a:t>Access to all modes of transport that confirm the design standards and including retrofitting old modes of transport and personal mobility assistance</a:t>
            </a:r>
          </a:p>
          <a:p>
            <a:pPr marL="251460" lvl="0" indent="-342900">
              <a:spcAft>
                <a:spcPts val="1000"/>
              </a:spcAft>
              <a:buClr>
                <a:schemeClr val="accent6"/>
              </a:buClr>
              <a:buSzPct val="130000"/>
              <a:buFont typeface="Wingdings" pitchFamily="2" charset="2"/>
              <a:buChar char="Ø"/>
            </a:pPr>
            <a:r>
              <a:rPr lang="en-US" sz="1200" dirty="0" smtClean="0"/>
              <a:t>Mandate training on disability rights in all courses for the training of PRI members, legislators, administrators, police officials, judges and lawyers</a:t>
            </a:r>
          </a:p>
        </p:txBody>
      </p:sp>
      <p:pic>
        <p:nvPicPr>
          <p:cNvPr id="23554" name="Picture 2" descr="C:\Users\Guruprasad\Desktop\download (3).jpg"/>
          <p:cNvPicPr>
            <a:picLocks noChangeAspect="1" noChangeArrowheads="1"/>
          </p:cNvPicPr>
          <p:nvPr/>
        </p:nvPicPr>
        <p:blipFill>
          <a:blip r:embed="rId5"/>
          <a:srcRect/>
          <a:stretch>
            <a:fillRect/>
          </a:stretch>
        </p:blipFill>
        <p:spPr bwMode="auto">
          <a:xfrm>
            <a:off x="0" y="3590925"/>
            <a:ext cx="2933700" cy="1552575"/>
          </a:xfrm>
          <a:prstGeom prst="rect">
            <a:avLst/>
          </a:prstGeom>
          <a:noFill/>
        </p:spPr>
      </p:pic>
      <p:pic>
        <p:nvPicPr>
          <p:cNvPr id="23555" name="Picture 3" descr="C:\Users\Guruprasad\Desktop\download (4).jpg"/>
          <p:cNvPicPr>
            <a:picLocks noChangeAspect="1" noChangeArrowheads="1"/>
          </p:cNvPicPr>
          <p:nvPr/>
        </p:nvPicPr>
        <p:blipFill>
          <a:blip r:embed="rId6"/>
          <a:srcRect/>
          <a:stretch>
            <a:fillRect/>
          </a:stretch>
        </p:blipFill>
        <p:spPr bwMode="auto">
          <a:xfrm>
            <a:off x="2971800" y="3562350"/>
            <a:ext cx="3276600" cy="1581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slide(fromBottom)">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slide(fromBottom)">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slide(fromBottom)">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slide(fromBottom)">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slide(fromBottom)">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 name="Shape 250"/>
          <p:cNvGrpSpPr/>
          <p:nvPr/>
        </p:nvGrpSpPr>
        <p:grpSpPr>
          <a:xfrm>
            <a:off x="4267200" y="3333750"/>
            <a:ext cx="1588639" cy="1588655"/>
            <a:chOff x="6643075" y="3664250"/>
            <a:chExt cx="407950" cy="407975"/>
          </a:xfrm>
          <a:blipFill>
            <a:blip r:embed="rId3"/>
            <a:tile tx="0" ty="0" sx="100000" sy="100000" flip="none" algn="tl"/>
          </a:blipFill>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253"/>
          <p:cNvGrpSpPr/>
          <p:nvPr/>
        </p:nvGrpSpPr>
        <p:grpSpPr>
          <a:xfrm rot="-587363">
            <a:off x="2489169" y="1022319"/>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4648200" y="742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1443657" y="97590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505200" y="4324350"/>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4059659" y="1070274"/>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36</a:t>
            </a:fld>
            <a:endParaRPr/>
          </a:p>
        </p:txBody>
      </p:sp>
      <p:pic>
        <p:nvPicPr>
          <p:cNvPr id="18" name="Picture 17" descr="Image result for office of the state commissioner for persons with disabilities, KARNATAKA"/>
          <p:cNvPicPr/>
          <p:nvPr/>
        </p:nvPicPr>
        <p:blipFill>
          <a:blip r:embed="rId4" cstate="print"/>
          <a:srcRect/>
          <a:stretch>
            <a:fillRect/>
          </a:stretch>
        </p:blipFill>
        <p:spPr bwMode="auto">
          <a:xfrm>
            <a:off x="2743200" y="133350"/>
            <a:ext cx="838200" cy="666750"/>
          </a:xfrm>
          <a:prstGeom prst="rect">
            <a:avLst/>
          </a:prstGeom>
          <a:noFill/>
          <a:ln w="9525">
            <a:noFill/>
            <a:miter lim="800000"/>
            <a:headEnd/>
            <a:tailEnd/>
          </a:ln>
        </p:spPr>
      </p:pic>
      <p:pic>
        <p:nvPicPr>
          <p:cNvPr id="20" name="Picture 2" descr="C:\Users\Guruprasad\Pictures\photo.jpg"/>
          <p:cNvPicPr>
            <a:picLocks noChangeAspect="1" noChangeArrowheads="1"/>
          </p:cNvPicPr>
          <p:nvPr/>
        </p:nvPicPr>
        <p:blipFill>
          <a:blip r:embed="rId5"/>
          <a:srcRect/>
          <a:stretch>
            <a:fillRect/>
          </a:stretch>
        </p:blipFill>
        <p:spPr bwMode="auto">
          <a:xfrm>
            <a:off x="5029200" y="0"/>
            <a:ext cx="628650" cy="652373"/>
          </a:xfrm>
          <a:prstGeom prst="rect">
            <a:avLst/>
          </a:prstGeom>
          <a:noFill/>
        </p:spPr>
      </p:pic>
      <p:sp>
        <p:nvSpPr>
          <p:cNvPr id="21" name="Shape 261"/>
          <p:cNvSpPr/>
          <p:nvPr/>
        </p:nvSpPr>
        <p:spPr>
          <a:xfrm rot="1280149">
            <a:off x="7564859" y="3965873"/>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58"/>
          <p:cNvSpPr/>
          <p:nvPr/>
        </p:nvSpPr>
        <p:spPr>
          <a:xfrm>
            <a:off x="457200" y="4171950"/>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59"/>
          <p:cNvSpPr/>
          <p:nvPr/>
        </p:nvSpPr>
        <p:spPr>
          <a:xfrm rot="2697322">
            <a:off x="1748456" y="4100110"/>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026" name="Picture 2" descr="C:\Users\Guruprasad\Desktop\images (1).jpg"/>
          <p:cNvPicPr>
            <a:picLocks noChangeAspect="1" noChangeArrowheads="1"/>
          </p:cNvPicPr>
          <p:nvPr/>
        </p:nvPicPr>
        <p:blipFill>
          <a:blip r:embed="rId6"/>
          <a:srcRect/>
          <a:stretch>
            <a:fillRect/>
          </a:stretch>
        </p:blipFill>
        <p:spPr bwMode="auto">
          <a:xfrm>
            <a:off x="5943601" y="0"/>
            <a:ext cx="3200400" cy="2266950"/>
          </a:xfrm>
          <a:prstGeom prst="rect">
            <a:avLst/>
          </a:prstGeom>
          <a:noFill/>
        </p:spPr>
      </p:pic>
      <p:pic>
        <p:nvPicPr>
          <p:cNvPr id="1027" name="Picture 3" descr="C:\Users\Guruprasad\Desktop\images (2).jpg"/>
          <p:cNvPicPr>
            <a:picLocks noChangeAspect="1" noChangeArrowheads="1"/>
          </p:cNvPicPr>
          <p:nvPr/>
        </p:nvPicPr>
        <p:blipFill>
          <a:blip r:embed="rId7"/>
          <a:srcRect/>
          <a:stretch>
            <a:fillRect/>
          </a:stretch>
        </p:blipFill>
        <p:spPr bwMode="auto">
          <a:xfrm>
            <a:off x="5943600" y="2266950"/>
            <a:ext cx="3200400" cy="2181225"/>
          </a:xfrm>
          <a:prstGeom prst="rect">
            <a:avLst/>
          </a:prstGeom>
          <a:noFill/>
        </p:spPr>
      </p:pic>
      <p:pic>
        <p:nvPicPr>
          <p:cNvPr id="5" name="Picture 2" descr="C:\Users\Guruprasad\Desktop\images.png"/>
          <p:cNvPicPr>
            <a:picLocks noChangeAspect="1" noChangeArrowheads="1"/>
          </p:cNvPicPr>
          <p:nvPr/>
        </p:nvPicPr>
        <p:blipFill>
          <a:blip r:embed="rId8"/>
          <a:srcRect/>
          <a:stretch>
            <a:fillRect/>
          </a:stretch>
        </p:blipFill>
        <p:spPr bwMode="auto">
          <a:xfrm>
            <a:off x="228600" y="1733550"/>
            <a:ext cx="5257800" cy="2362200"/>
          </a:xfrm>
          <a:prstGeom prst="rect">
            <a:avLst/>
          </a:prstGeom>
          <a:noFill/>
        </p:spPr>
      </p:pic>
      <p:sp>
        <p:nvSpPr>
          <p:cNvPr id="19" name="Shape 259"/>
          <p:cNvSpPr/>
          <p:nvPr/>
        </p:nvSpPr>
        <p:spPr>
          <a:xfrm rot="2697322">
            <a:off x="5329856" y="2271310"/>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 name="Shape 253"/>
          <p:cNvGrpSpPr/>
          <p:nvPr/>
        </p:nvGrpSpPr>
        <p:grpSpPr>
          <a:xfrm rot="-587363">
            <a:off x="4089370" y="3917919"/>
            <a:ext cx="653127" cy="653134"/>
            <a:chOff x="576250" y="4319400"/>
            <a:chExt cx="442075" cy="442050"/>
          </a:xfrm>
        </p:grpSpPr>
        <p:sp>
          <p:nvSpPr>
            <p:cNvPr id="2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4)">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37</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37</a:t>
            </a:fld>
            <a:endParaRPr/>
          </a:p>
        </p:txBody>
      </p:sp>
      <p:pic>
        <p:nvPicPr>
          <p:cNvPr id="7" name="Picture 2" descr="C:\Users\Guruprasad\Pictures\photo.jpg"/>
          <p:cNvPicPr>
            <a:picLocks noChangeAspect="1" noChangeArrowheads="1"/>
          </p:cNvPicPr>
          <p:nvPr/>
        </p:nvPicPr>
        <p:blipFill>
          <a:blip r:embed="rId3"/>
          <a:srcRect/>
          <a:stretch>
            <a:fillRect/>
          </a:stretch>
        </p:blipFill>
        <p:spPr bwMode="auto">
          <a:xfrm>
            <a:off x="6934200" y="209550"/>
            <a:ext cx="628650" cy="652373"/>
          </a:xfrm>
          <a:prstGeom prst="rect">
            <a:avLst/>
          </a:prstGeom>
          <a:noFill/>
        </p:spPr>
      </p:pic>
      <p:pic>
        <p:nvPicPr>
          <p:cNvPr id="8" name="Picture 7" descr="Image result for office of the state commissioner for persons with disabilities, KARNATAKA"/>
          <p:cNvPicPr/>
          <p:nvPr/>
        </p:nvPicPr>
        <p:blipFill>
          <a:blip r:embed="rId4" cstate="print"/>
          <a:srcRect/>
          <a:stretch>
            <a:fillRect/>
          </a:stretch>
        </p:blipFill>
        <p:spPr bwMode="auto">
          <a:xfrm>
            <a:off x="3505200" y="209550"/>
            <a:ext cx="838200" cy="666750"/>
          </a:xfrm>
          <a:prstGeom prst="rect">
            <a:avLst/>
          </a:prstGeom>
          <a:noFill/>
          <a:ln w="9525">
            <a:noFill/>
            <a:miter lim="800000"/>
            <a:headEnd/>
            <a:tailEnd/>
          </a:ln>
        </p:spPr>
      </p:pic>
      <p:pic>
        <p:nvPicPr>
          <p:cNvPr id="2050" name="Picture 2" descr="C:\Users\Guruprasad\Desktop\images.jpg"/>
          <p:cNvPicPr>
            <a:picLocks noChangeAspect="1" noChangeArrowheads="1"/>
          </p:cNvPicPr>
          <p:nvPr/>
        </p:nvPicPr>
        <p:blipFill>
          <a:blip r:embed="rId5"/>
          <a:srcRect b="5556"/>
          <a:stretch>
            <a:fillRect/>
          </a:stretch>
        </p:blipFill>
        <p:spPr bwMode="auto">
          <a:xfrm>
            <a:off x="838200" y="1200150"/>
            <a:ext cx="4800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Advisory Boards and Committee</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38</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152400" y="4552950"/>
            <a:ext cx="67056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solidFill>
                  <a:schemeClr val="tx1"/>
                </a:solidFill>
              </a:rPr>
              <a:t>Shall meet at least once in six months.  Advise, develop a national policy, review, coordinate, recommend steps, monitor &amp; evaluate</a:t>
            </a:r>
            <a:endParaRPr lang="en-US" b="1" dirty="0">
              <a:solidFill>
                <a:schemeClr val="tx1"/>
              </a:solidFill>
            </a:endParaRPr>
          </a:p>
        </p:txBody>
      </p:sp>
      <p:graphicFrame>
        <p:nvGraphicFramePr>
          <p:cNvPr id="44" name="Diagram 43"/>
          <p:cNvGraphicFramePr/>
          <p:nvPr/>
        </p:nvGraphicFramePr>
        <p:xfrm>
          <a:off x="0" y="1276350"/>
          <a:ext cx="5486400" cy="322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 name="Text Placeholder 23"/>
          <p:cNvSpPr>
            <a:spLocks noGrp="1"/>
          </p:cNvSpPr>
          <p:nvPr>
            <p:ph type="body" idx="1"/>
          </p:nvPr>
        </p:nvSpPr>
        <p:spPr>
          <a:xfrm>
            <a:off x="5486400" y="1047750"/>
            <a:ext cx="3505200" cy="3352800"/>
          </a:xfrm>
        </p:spPr>
        <p:txBody>
          <a:bodyPr numCol="2"/>
          <a:lstStyle/>
          <a:p>
            <a:pPr>
              <a:buNone/>
            </a:pPr>
            <a:r>
              <a:rPr lang="en-US" sz="1600" b="1" dirty="0" smtClean="0"/>
              <a:t>The Advisory </a:t>
            </a:r>
            <a:r>
              <a:rPr lang="en-US" sz="1600" b="1" dirty="0" smtClean="0"/>
              <a:t>Board</a:t>
            </a:r>
            <a:r>
              <a:rPr lang="en-US" sz="1600" dirty="0" smtClean="0"/>
              <a:t> </a:t>
            </a:r>
            <a:r>
              <a:rPr lang="en-US" sz="1600" dirty="0" smtClean="0"/>
              <a:t> </a:t>
            </a:r>
            <a:r>
              <a:rPr lang="en-US" sz="1600" dirty="0" smtClean="0"/>
              <a:t>consists of:</a:t>
            </a:r>
            <a:endParaRPr lang="en-US" dirty="0" smtClean="0"/>
          </a:p>
          <a:p>
            <a:pPr>
              <a:buClr>
                <a:schemeClr val="accent6"/>
              </a:buClr>
              <a:buSzPct val="125000"/>
              <a:buFont typeface="+mj-lt"/>
              <a:buAutoNum type="arabicPeriod"/>
            </a:pPr>
            <a:r>
              <a:rPr lang="en-US" sz="1300" dirty="0" smtClean="0"/>
              <a:t>Minister in charge of Department of </a:t>
            </a:r>
            <a:r>
              <a:rPr lang="en-US" sz="1300" dirty="0" smtClean="0"/>
              <a:t> Central / State </a:t>
            </a:r>
            <a:r>
              <a:rPr lang="en-US" sz="1300" dirty="0" smtClean="0"/>
              <a:t>Govt. dealing with Disability matters as a Chairperson, ex officio </a:t>
            </a:r>
          </a:p>
          <a:p>
            <a:pPr>
              <a:buClr>
                <a:schemeClr val="accent6"/>
              </a:buClr>
              <a:buSzPct val="125000"/>
              <a:buFont typeface="+mj-lt"/>
              <a:buAutoNum type="arabicPeriod"/>
            </a:pPr>
            <a:r>
              <a:rPr lang="en-US" sz="1300" dirty="0" smtClean="0"/>
              <a:t>3 </a:t>
            </a:r>
            <a:r>
              <a:rPr lang="en-US" sz="1300" dirty="0" smtClean="0"/>
              <a:t>members of </a:t>
            </a:r>
            <a:r>
              <a:rPr lang="en-US" sz="1300" dirty="0" smtClean="0"/>
              <a:t> MP/ MLA</a:t>
            </a:r>
          </a:p>
          <a:p>
            <a:pPr>
              <a:buClr>
                <a:schemeClr val="accent6"/>
              </a:buClr>
              <a:buSzPct val="125000"/>
              <a:buFont typeface="+mj-lt"/>
              <a:buAutoNum type="arabicPeriod"/>
            </a:pPr>
            <a:r>
              <a:rPr lang="en-US" sz="1300" dirty="0" smtClean="0"/>
              <a:t>Secretaries  in charge of the </a:t>
            </a:r>
            <a:r>
              <a:rPr lang="en-US" sz="1300" dirty="0" err="1" smtClean="0"/>
              <a:t>Depts</a:t>
            </a:r>
            <a:r>
              <a:rPr lang="en-US" sz="1300" dirty="0" smtClean="0"/>
              <a:t> of Disability Affairs and other related </a:t>
            </a:r>
            <a:r>
              <a:rPr lang="en-US" sz="1300" dirty="0" err="1" smtClean="0"/>
              <a:t>Depts</a:t>
            </a:r>
            <a:endParaRPr lang="en-US" sz="1300" dirty="0" smtClean="0"/>
          </a:p>
          <a:p>
            <a:pPr>
              <a:buClr>
                <a:schemeClr val="accent6"/>
              </a:buClr>
              <a:buSzPct val="125000"/>
              <a:buFont typeface="+mj-lt"/>
              <a:buAutoNum type="arabicPeriod"/>
            </a:pPr>
            <a:r>
              <a:rPr lang="en-US" sz="1300" dirty="0" smtClean="0"/>
              <a:t>Director</a:t>
            </a:r>
            <a:r>
              <a:rPr lang="en-US" sz="1300" dirty="0" smtClean="0"/>
              <a:t>, Directorate of Differently </a:t>
            </a:r>
            <a:r>
              <a:rPr lang="en-US" sz="1300" dirty="0" smtClean="0"/>
              <a:t>Able </a:t>
            </a:r>
            <a:r>
              <a:rPr lang="en-US" sz="1300" dirty="0" smtClean="0"/>
              <a:t>&amp; Senior Citizens</a:t>
            </a:r>
          </a:p>
          <a:p>
            <a:pPr>
              <a:buClr>
                <a:schemeClr val="accent6"/>
              </a:buClr>
              <a:buSzPct val="125000"/>
              <a:buFont typeface="+mj-lt"/>
              <a:buAutoNum type="arabicPeriod"/>
            </a:pPr>
            <a:endParaRPr lang="en-US" sz="1300" dirty="0" smtClean="0"/>
          </a:p>
          <a:p>
            <a:pPr>
              <a:buClr>
                <a:schemeClr val="accent6"/>
              </a:buClr>
              <a:buSzPct val="125000"/>
              <a:buFont typeface="+mj-lt"/>
              <a:buAutoNum type="arabicPeriod"/>
            </a:pPr>
            <a:r>
              <a:rPr lang="en-US" sz="1300" dirty="0" smtClean="0"/>
              <a:t> Joint Secretary in the Dept dealing with disability matters </a:t>
            </a:r>
            <a:endParaRPr lang="en-US" sz="1300" dirty="0" smtClean="0"/>
          </a:p>
          <a:p>
            <a:pPr>
              <a:buClr>
                <a:schemeClr val="accent6"/>
              </a:buClr>
              <a:buSzPct val="125000"/>
              <a:buFont typeface="+mj-lt"/>
              <a:buAutoNum type="arabicPeriod"/>
            </a:pPr>
            <a:r>
              <a:rPr lang="en-US" sz="1300" dirty="0" smtClean="0"/>
              <a:t>Directors of 9 National Institutes </a:t>
            </a:r>
          </a:p>
          <a:p>
            <a:pPr>
              <a:buClr>
                <a:schemeClr val="accent6"/>
              </a:buClr>
              <a:buSzPct val="125000"/>
              <a:buFont typeface="+mj-lt"/>
              <a:buAutoNum type="arabicPeriod"/>
            </a:pPr>
            <a:endParaRPr lang="en-US" sz="1300" dirty="0" smtClean="0"/>
          </a:p>
          <a:p>
            <a:pPr>
              <a:buFontTx/>
              <a:buChar char="-"/>
            </a:pPr>
            <a:endParaRPr lang="en-US" dirty="0"/>
          </a:p>
        </p:txBody>
      </p:sp>
      <p:sp>
        <p:nvSpPr>
          <p:cNvPr id="52" name="Rectangle 51"/>
          <p:cNvSpPr/>
          <p:nvPr/>
        </p:nvSpPr>
        <p:spPr>
          <a:xfrm>
            <a:off x="5257800" y="742950"/>
            <a:ext cx="1197764" cy="369332"/>
          </a:xfrm>
          <a:prstGeom prst="rect">
            <a:avLst/>
          </a:prstGeom>
        </p:spPr>
        <p:txBody>
          <a:bodyPr wrap="none">
            <a:spAutoFit/>
          </a:bodyPr>
          <a:lstStyle/>
          <a:p>
            <a:r>
              <a:rPr lang="en" sz="1800" b="1" dirty="0" smtClean="0">
                <a:solidFill>
                  <a:srgbClr val="FFFFFF"/>
                </a:solidFill>
                <a:latin typeface="Roboto Condensed"/>
                <a:ea typeface="Roboto Condensed"/>
                <a:cs typeface="Roboto Condensed"/>
                <a:sym typeface="Roboto Condensed"/>
              </a:rPr>
              <a:t>Chapter </a:t>
            </a:r>
            <a:r>
              <a:rPr lang="en" sz="1800" b="1" dirty="0" smtClean="0">
                <a:solidFill>
                  <a:srgbClr val="FFFFFF"/>
                </a:solidFill>
                <a:latin typeface="Roboto Condensed"/>
                <a:ea typeface="Roboto Condensed"/>
                <a:cs typeface="Roboto Condensed"/>
                <a:sym typeface="Roboto Condensed"/>
              </a:rPr>
              <a:t>11</a:t>
            </a:r>
            <a:endParaRPr lang="en-US" b="1" dirty="0" smtClean="0">
              <a:solidFill>
                <a:srgbClr val="FFFFFF"/>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edg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1">
                                            <p:txEl>
                                              <p:pRg st="0" end="0"/>
                                            </p:txEl>
                                          </p:spTgt>
                                        </p:tgtEl>
                                        <p:attrNameLst>
                                          <p:attrName>style.visibility</p:attrName>
                                        </p:attrNameLst>
                                      </p:cBhvr>
                                      <p:to>
                                        <p:strVal val="visible"/>
                                      </p:to>
                                    </p:set>
                                    <p:animEffect transition="in" filter="wheel(4)">
                                      <p:cBhvr>
                                        <p:cTn id="17" dur="2000"/>
                                        <p:tgtEl>
                                          <p:spTgt spid="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1">
                                            <p:txEl>
                                              <p:pRg st="1" end="1"/>
                                            </p:txEl>
                                          </p:spTgt>
                                        </p:tgtEl>
                                        <p:attrNameLst>
                                          <p:attrName>style.visibility</p:attrName>
                                        </p:attrNameLst>
                                      </p:cBhvr>
                                      <p:to>
                                        <p:strVal val="visible"/>
                                      </p:to>
                                    </p:set>
                                    <p:animEffect transition="in" filter="wheel(4)">
                                      <p:cBhvr>
                                        <p:cTn id="22" dur="2000"/>
                                        <p:tgtEl>
                                          <p:spTgt spid="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1">
                                            <p:txEl>
                                              <p:pRg st="2" end="2"/>
                                            </p:txEl>
                                          </p:spTgt>
                                        </p:tgtEl>
                                        <p:attrNameLst>
                                          <p:attrName>style.visibility</p:attrName>
                                        </p:attrNameLst>
                                      </p:cBhvr>
                                      <p:to>
                                        <p:strVal val="visible"/>
                                      </p:to>
                                    </p:set>
                                    <p:animEffect transition="in" filter="wheel(4)">
                                      <p:cBhvr>
                                        <p:cTn id="27" dur="2000"/>
                                        <p:tgtEl>
                                          <p:spTgt spid="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1">
                                            <p:txEl>
                                              <p:pRg st="3" end="3"/>
                                            </p:txEl>
                                          </p:spTgt>
                                        </p:tgtEl>
                                        <p:attrNameLst>
                                          <p:attrName>style.visibility</p:attrName>
                                        </p:attrNameLst>
                                      </p:cBhvr>
                                      <p:to>
                                        <p:strVal val="visible"/>
                                      </p:to>
                                    </p:set>
                                    <p:animEffect transition="in" filter="wheel(4)">
                                      <p:cBhvr>
                                        <p:cTn id="32" dur="2000"/>
                                        <p:tgtEl>
                                          <p:spTgt spid="5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51">
                                            <p:txEl>
                                              <p:pRg st="4" end="4"/>
                                            </p:txEl>
                                          </p:spTgt>
                                        </p:tgtEl>
                                        <p:attrNameLst>
                                          <p:attrName>style.visibility</p:attrName>
                                        </p:attrNameLst>
                                      </p:cBhvr>
                                      <p:to>
                                        <p:strVal val="visible"/>
                                      </p:to>
                                    </p:set>
                                    <p:animEffect transition="in" filter="wheel(4)">
                                      <p:cBhvr>
                                        <p:cTn id="37" dur="2000"/>
                                        <p:tgtEl>
                                          <p:spTgt spid="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51">
                                            <p:txEl>
                                              <p:pRg st="6" end="6"/>
                                            </p:txEl>
                                          </p:spTgt>
                                        </p:tgtEl>
                                        <p:attrNameLst>
                                          <p:attrName>style.visibility</p:attrName>
                                        </p:attrNameLst>
                                      </p:cBhvr>
                                      <p:to>
                                        <p:strVal val="visible"/>
                                      </p:to>
                                    </p:set>
                                    <p:animEffect transition="in" filter="wheel(4)">
                                      <p:cBhvr>
                                        <p:cTn id="42" dur="2000"/>
                                        <p:tgtEl>
                                          <p:spTgt spid="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51">
                                            <p:txEl>
                                              <p:pRg st="7" end="7"/>
                                            </p:txEl>
                                          </p:spTgt>
                                        </p:tgtEl>
                                        <p:attrNameLst>
                                          <p:attrName>style.visibility</p:attrName>
                                        </p:attrNameLst>
                                      </p:cBhvr>
                                      <p:to>
                                        <p:strVal val="visible"/>
                                      </p:to>
                                    </p:set>
                                    <p:animEffect transition="in" filter="wheel(4)">
                                      <p:cBhvr>
                                        <p:cTn id="47" dur="2000"/>
                                        <p:tgtEl>
                                          <p:spTgt spid="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22" grpId="0" animBg="1"/>
      <p:bldP spid="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Shape 3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39</a:t>
            </a:fld>
            <a:endParaRPr/>
          </a:p>
        </p:txBody>
      </p:sp>
      <p:pic>
        <p:nvPicPr>
          <p:cNvPr id="2050" name="Picture 2" descr="C:\Users\Guruprasad\Desktop\images (5).jpg"/>
          <p:cNvPicPr>
            <a:picLocks noChangeAspect="1" noChangeArrowheads="1"/>
          </p:cNvPicPr>
          <p:nvPr/>
        </p:nvPicPr>
        <p:blipFill>
          <a:blip r:embed="rId3"/>
          <a:srcRect/>
          <a:stretch>
            <a:fillRect/>
          </a:stretch>
        </p:blipFill>
        <p:spPr bwMode="auto">
          <a:xfrm>
            <a:off x="4038600" y="1581150"/>
            <a:ext cx="2371725" cy="2219325"/>
          </a:xfrm>
          <a:prstGeom prst="rect">
            <a:avLst/>
          </a:prstGeom>
          <a:noFill/>
        </p:spPr>
      </p:pic>
      <p:pic>
        <p:nvPicPr>
          <p:cNvPr id="2" name="Picture 2" descr="C:\Users\Guruprasad\Desktop\images (1).jpg"/>
          <p:cNvPicPr>
            <a:picLocks noChangeAspect="1" noChangeArrowheads="1"/>
          </p:cNvPicPr>
          <p:nvPr/>
        </p:nvPicPr>
        <p:blipFill>
          <a:blip r:embed="rId4"/>
          <a:srcRect/>
          <a:stretch>
            <a:fillRect/>
          </a:stretch>
        </p:blipFill>
        <p:spPr bwMode="auto">
          <a:xfrm>
            <a:off x="6429375" y="0"/>
            <a:ext cx="2714625" cy="1685925"/>
          </a:xfrm>
          <a:prstGeom prst="rect">
            <a:avLst/>
          </a:prstGeom>
          <a:noFill/>
        </p:spPr>
      </p:pic>
      <p:pic>
        <p:nvPicPr>
          <p:cNvPr id="2051" name="Picture 3" descr="C:\Users\Guruprasad\Desktop\images (2).jpg"/>
          <p:cNvPicPr>
            <a:picLocks noChangeAspect="1" noChangeArrowheads="1"/>
          </p:cNvPicPr>
          <p:nvPr/>
        </p:nvPicPr>
        <p:blipFill>
          <a:blip r:embed="rId5"/>
          <a:srcRect/>
          <a:stretch>
            <a:fillRect/>
          </a:stretch>
        </p:blipFill>
        <p:spPr bwMode="auto">
          <a:xfrm>
            <a:off x="6400800" y="1733550"/>
            <a:ext cx="2743200" cy="1752600"/>
          </a:xfrm>
          <a:prstGeom prst="rect">
            <a:avLst/>
          </a:prstGeom>
          <a:noFill/>
        </p:spPr>
      </p:pic>
      <p:pic>
        <p:nvPicPr>
          <p:cNvPr id="2052" name="Picture 4" descr="C:\Users\Guruprasad\Desktop\images (3).jpg"/>
          <p:cNvPicPr>
            <a:picLocks noChangeAspect="1" noChangeArrowheads="1"/>
          </p:cNvPicPr>
          <p:nvPr/>
        </p:nvPicPr>
        <p:blipFill>
          <a:blip r:embed="rId6"/>
          <a:srcRect b="40000"/>
          <a:stretch>
            <a:fillRect/>
          </a:stretch>
        </p:blipFill>
        <p:spPr bwMode="auto">
          <a:xfrm>
            <a:off x="3027758" y="3867150"/>
            <a:ext cx="3925491" cy="1276350"/>
          </a:xfrm>
          <a:prstGeom prst="rect">
            <a:avLst/>
          </a:prstGeom>
          <a:noFill/>
        </p:spPr>
      </p:pic>
      <p:pic>
        <p:nvPicPr>
          <p:cNvPr id="2053" name="Picture 5" descr="C:\Users\Guruprasad\Desktop\download.jpg"/>
          <p:cNvPicPr>
            <a:picLocks noChangeAspect="1" noChangeArrowheads="1"/>
          </p:cNvPicPr>
          <p:nvPr/>
        </p:nvPicPr>
        <p:blipFill>
          <a:blip r:embed="rId7"/>
          <a:srcRect/>
          <a:stretch>
            <a:fillRect/>
          </a:stretch>
        </p:blipFill>
        <p:spPr bwMode="auto">
          <a:xfrm>
            <a:off x="3429000" y="0"/>
            <a:ext cx="3028950" cy="1514475"/>
          </a:xfrm>
          <a:prstGeom prst="rect">
            <a:avLst/>
          </a:prstGeom>
          <a:noFill/>
        </p:spPr>
      </p:pic>
      <p:pic>
        <p:nvPicPr>
          <p:cNvPr id="2054" name="Picture 6" descr="C:\Users\Guruprasad\Desktop\download (1).jpg"/>
          <p:cNvPicPr>
            <a:picLocks noChangeAspect="1" noChangeArrowheads="1"/>
          </p:cNvPicPr>
          <p:nvPr/>
        </p:nvPicPr>
        <p:blipFill>
          <a:blip r:embed="rId8"/>
          <a:srcRect l="41667" b="14504"/>
          <a:stretch>
            <a:fillRect/>
          </a:stretch>
        </p:blipFill>
        <p:spPr bwMode="auto">
          <a:xfrm>
            <a:off x="7010400" y="3486150"/>
            <a:ext cx="2133600" cy="1066800"/>
          </a:xfrm>
          <a:prstGeom prst="rect">
            <a:avLst/>
          </a:prstGeom>
          <a:noFill/>
        </p:spPr>
      </p:pic>
      <p:pic>
        <p:nvPicPr>
          <p:cNvPr id="2055" name="Picture 7" descr="C:\Users\Guruprasad\Desktop\images (4).jpg"/>
          <p:cNvPicPr>
            <a:picLocks noChangeAspect="1" noChangeArrowheads="1"/>
          </p:cNvPicPr>
          <p:nvPr/>
        </p:nvPicPr>
        <p:blipFill>
          <a:blip r:embed="rId9"/>
          <a:srcRect/>
          <a:stretch>
            <a:fillRect/>
          </a:stretch>
        </p:blipFill>
        <p:spPr bwMode="auto">
          <a:xfrm>
            <a:off x="0" y="3781425"/>
            <a:ext cx="3038475" cy="1362075"/>
          </a:xfrm>
          <a:prstGeom prst="rect">
            <a:avLst/>
          </a:prstGeom>
          <a:noFill/>
        </p:spPr>
      </p:pic>
      <p:pic>
        <p:nvPicPr>
          <p:cNvPr id="2056" name="Picture 8" descr="C:\Users\Guruprasad\Desktop\images.jpg"/>
          <p:cNvPicPr>
            <a:picLocks noChangeAspect="1" noChangeArrowheads="1"/>
          </p:cNvPicPr>
          <p:nvPr/>
        </p:nvPicPr>
        <p:blipFill>
          <a:blip r:embed="rId10"/>
          <a:srcRect/>
          <a:stretch>
            <a:fillRect/>
          </a:stretch>
        </p:blipFill>
        <p:spPr bwMode="auto">
          <a:xfrm>
            <a:off x="0" y="0"/>
            <a:ext cx="3429000" cy="1504950"/>
          </a:xfrm>
          <a:prstGeom prst="rect">
            <a:avLst/>
          </a:prstGeom>
          <a:noFill/>
        </p:spPr>
      </p:pic>
      <p:pic>
        <p:nvPicPr>
          <p:cNvPr id="2057" name="Picture 9" descr="C:\Users\Guruprasad\Desktop\download (4).jpg"/>
          <p:cNvPicPr>
            <a:picLocks noChangeAspect="1" noChangeArrowheads="1"/>
          </p:cNvPicPr>
          <p:nvPr/>
        </p:nvPicPr>
        <p:blipFill>
          <a:blip r:embed="rId11"/>
          <a:srcRect/>
          <a:stretch>
            <a:fillRect/>
          </a:stretch>
        </p:blipFill>
        <p:spPr bwMode="auto">
          <a:xfrm>
            <a:off x="1" y="1504950"/>
            <a:ext cx="2133599" cy="2286000"/>
          </a:xfrm>
          <a:prstGeom prst="rect">
            <a:avLst/>
          </a:prstGeom>
          <a:noFill/>
        </p:spPr>
      </p:pic>
      <p:pic>
        <p:nvPicPr>
          <p:cNvPr id="2058" name="Picture 10"/>
          <p:cNvPicPr>
            <a:picLocks noChangeAspect="1" noChangeArrowheads="1"/>
          </p:cNvPicPr>
          <p:nvPr/>
        </p:nvPicPr>
        <p:blipFill>
          <a:blip r:embed="rId12"/>
          <a:srcRect l="17021"/>
          <a:stretch>
            <a:fillRect/>
          </a:stretch>
        </p:blipFill>
        <p:spPr bwMode="auto">
          <a:xfrm>
            <a:off x="2133600" y="1504950"/>
            <a:ext cx="185737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dirty="0" smtClean="0"/>
              <a:t>Salient Features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p:sp>
        <p:nvSpPr>
          <p:cNvPr id="24" name="Text Placeholder 23"/>
          <p:cNvSpPr>
            <a:spLocks noGrp="1"/>
          </p:cNvSpPr>
          <p:nvPr>
            <p:ph type="body" idx="1"/>
          </p:nvPr>
        </p:nvSpPr>
        <p:spPr>
          <a:xfrm>
            <a:off x="228600" y="1200150"/>
            <a:ext cx="8763000" cy="2952900"/>
          </a:xfrm>
        </p:spPr>
        <p:txBody>
          <a:bodyPr/>
          <a:lstStyle/>
          <a:p>
            <a:pPr>
              <a:buClr>
                <a:srgbClr val="C00000"/>
              </a:buClr>
              <a:buSzPct val="130000"/>
              <a:buFont typeface="Wingdings" pitchFamily="2" charset="2"/>
              <a:buChar char="ü"/>
            </a:pPr>
            <a:r>
              <a:rPr lang="en-US" sz="1800" dirty="0" smtClean="0"/>
              <a:t>For strengthening the Prime Minister's </a:t>
            </a:r>
            <a:r>
              <a:rPr lang="en-US" sz="1800" b="1" dirty="0" smtClean="0"/>
              <a:t>Accessible India Campaign</a:t>
            </a:r>
            <a:r>
              <a:rPr lang="en-US" sz="1800" dirty="0" smtClean="0"/>
              <a:t>, stress has been given to ensure accessibility in </a:t>
            </a:r>
            <a:r>
              <a:rPr lang="en-US" sz="1800" b="1" dirty="0" smtClean="0"/>
              <a:t>public buildings</a:t>
            </a:r>
            <a:r>
              <a:rPr lang="en-US" sz="1800" dirty="0" smtClean="0"/>
              <a:t> (both Government and private) in a prescribed time-frame.</a:t>
            </a:r>
          </a:p>
          <a:p>
            <a:pPr>
              <a:buClr>
                <a:srgbClr val="C00000"/>
              </a:buClr>
              <a:buSzPct val="130000"/>
              <a:buFont typeface="Wingdings" pitchFamily="2" charset="2"/>
              <a:buChar char="ü"/>
            </a:pPr>
            <a:r>
              <a:rPr lang="en-US" sz="1800" dirty="0" smtClean="0"/>
              <a:t>Reservation in vacancies in government establishments has been increased from </a:t>
            </a:r>
            <a:r>
              <a:rPr lang="en-US" sz="1800" b="1" dirty="0" smtClean="0"/>
              <a:t>3% to 4% </a:t>
            </a:r>
            <a:r>
              <a:rPr lang="en-US" sz="1800" dirty="0" smtClean="0"/>
              <a:t>for certain persons or class of persons with benchmark disability. </a:t>
            </a:r>
          </a:p>
          <a:p>
            <a:pPr>
              <a:buClr>
                <a:srgbClr val="C00000"/>
              </a:buClr>
              <a:buSzPct val="130000"/>
              <a:buFont typeface="Wingdings" pitchFamily="2" charset="2"/>
              <a:buChar char="ü"/>
            </a:pPr>
            <a:r>
              <a:rPr lang="en-US" sz="1800" dirty="0" smtClean="0"/>
              <a:t>The Bill provides for </a:t>
            </a:r>
            <a:r>
              <a:rPr lang="en-US" sz="1800" b="1" dirty="0" smtClean="0"/>
              <a:t>grant of guardianship</a:t>
            </a:r>
            <a:r>
              <a:rPr lang="en-US" sz="1800" dirty="0" smtClean="0"/>
              <a:t> by </a:t>
            </a:r>
            <a:r>
              <a:rPr lang="en-US" sz="1800" b="1" dirty="0" smtClean="0"/>
              <a:t>District Court under</a:t>
            </a:r>
            <a:r>
              <a:rPr lang="en-US" sz="1800" dirty="0" smtClean="0"/>
              <a:t> which there will be joint decision – making between the guardian and the persons with disabilities. </a:t>
            </a:r>
          </a:p>
          <a:p>
            <a:pPr>
              <a:buClr>
                <a:srgbClr val="C00000"/>
              </a:buClr>
              <a:buSzPct val="130000"/>
              <a:buFont typeface="Wingdings" pitchFamily="2" charset="2"/>
              <a:buChar char="ü"/>
            </a:pPr>
            <a:r>
              <a:rPr lang="en-US" sz="1800" dirty="0" smtClean="0"/>
              <a:t>The Chief Commissioner for Persons with Disabilities and the State Commissioners will act as </a:t>
            </a:r>
            <a:r>
              <a:rPr lang="en-US" sz="1800" b="1" dirty="0" smtClean="0"/>
              <a:t>regulatory bodies</a:t>
            </a:r>
            <a:r>
              <a:rPr lang="en-US" sz="1800" dirty="0" smtClean="0"/>
              <a:t> and </a:t>
            </a:r>
            <a:r>
              <a:rPr lang="en-US" sz="1800" b="1" dirty="0" smtClean="0"/>
              <a:t>Grievance Redressal agencies </a:t>
            </a:r>
            <a:r>
              <a:rPr lang="en-US" sz="1800" dirty="0" smtClean="0"/>
              <a:t>and also </a:t>
            </a:r>
            <a:r>
              <a:rPr lang="en-US" sz="1800" b="1" dirty="0" smtClean="0"/>
              <a:t>monitor implementation of the Act</a:t>
            </a:r>
            <a:r>
              <a:rPr lang="en-US" sz="1800" dirty="0" smtClean="0"/>
              <a:t>.</a:t>
            </a:r>
          </a:p>
          <a:p>
            <a:endParaRPr lang="en-US" dirty="0"/>
          </a:p>
        </p:txBody>
      </p:sp>
      <p:pic>
        <p:nvPicPr>
          <p:cNvPr id="26" name="Picture 25" descr="Image result for office of the state commissioner for persons with disabilities, KARNATAKA"/>
          <p:cNvPicPr/>
          <p:nvPr/>
        </p:nvPicPr>
        <p:blipFill>
          <a:blip r:embed="rId4"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5"/>
          <a:srcRect/>
          <a:stretch>
            <a:fillRect/>
          </a:stretch>
        </p:blipFill>
        <p:spPr bwMode="auto">
          <a:xfrm>
            <a:off x="8515350" y="0"/>
            <a:ext cx="628650" cy="652373"/>
          </a:xfrm>
          <a:prstGeom prst="rect">
            <a:avLst/>
          </a:prstGeom>
          <a:noFill/>
        </p:spPr>
      </p:pic>
      <p:pic>
        <p:nvPicPr>
          <p:cNvPr id="22" name="Shape 215" descr="10.jpg"/>
          <p:cNvPicPr preferRelativeResize="0"/>
          <p:nvPr/>
        </p:nvPicPr>
        <p:blipFill rotWithShape="1">
          <a:blip r:embed="rId6">
            <a:alphaModFix/>
          </a:blip>
          <a:srcRect l="15648" r="28102"/>
          <a:stretch/>
        </p:blipFill>
        <p:spPr>
          <a:xfrm>
            <a:off x="0" y="361950"/>
            <a:ext cx="762000" cy="775550"/>
          </a:xfrm>
          <a:prstGeom prst="diamond">
            <a:avLst/>
          </a:prstGeom>
          <a:noFill/>
          <a:ln w="38100" cap="flat" cmpd="sng">
            <a:solidFill>
              <a:srgbClr val="3F5378"/>
            </a:solidFill>
            <a:prstDash val="solid"/>
            <a:miter lim="8000"/>
            <a:headEnd type="none" w="sm" len="sm"/>
            <a:tailEnd type="none" w="sm" len="sm"/>
          </a:ln>
        </p:spPr>
      </p:pic>
      <p:pic>
        <p:nvPicPr>
          <p:cNvPr id="3074" name="Picture 2" descr="C:\Users\Guruprasad\Desktop\salient_features_banner.jpg"/>
          <p:cNvPicPr>
            <a:picLocks noChangeAspect="1" noChangeArrowheads="1"/>
          </p:cNvPicPr>
          <p:nvPr/>
        </p:nvPicPr>
        <p:blipFill>
          <a:blip r:embed="rId7"/>
          <a:srcRect/>
          <a:stretch>
            <a:fillRect/>
          </a:stretch>
        </p:blipFill>
        <p:spPr bwMode="auto">
          <a:xfrm>
            <a:off x="0" y="0"/>
            <a:ext cx="6410325"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40</a:t>
            </a:fld>
            <a:endParaRPr/>
          </a:p>
        </p:txBody>
      </p:sp>
      <p:sp>
        <p:nvSpPr>
          <p:cNvPr id="503" name="Shape 503"/>
          <p:cNvSpPr txBox="1">
            <a:spLocks noGrp="1"/>
          </p:cNvSpPr>
          <p:nvPr>
            <p:ph type="ctrTitle" idx="4294967295"/>
          </p:nvPr>
        </p:nvSpPr>
        <p:spPr>
          <a:xfrm>
            <a:off x="2819400" y="1962150"/>
            <a:ext cx="3657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THANKS!</a:t>
            </a:r>
            <a:endParaRPr sz="6000" dirty="0">
              <a:solidFill>
                <a:srgbClr val="FF9800"/>
              </a:solidFill>
            </a:endParaRPr>
          </a:p>
        </p:txBody>
      </p:sp>
      <p:sp>
        <p:nvSpPr>
          <p:cNvPr id="504" name="Shape 504"/>
          <p:cNvSpPr txBox="1">
            <a:spLocks noGrp="1"/>
          </p:cNvSpPr>
          <p:nvPr>
            <p:ph type="subTitle" idx="4294967295"/>
          </p:nvPr>
        </p:nvSpPr>
        <p:spPr>
          <a:xfrm>
            <a:off x="1275150" y="3562350"/>
            <a:ext cx="6593700" cy="1009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a:p>
            <a:pPr marL="0" lvl="0" indent="0" algn="ctr" rtl="0">
              <a:spcBef>
                <a:spcPts val="0"/>
              </a:spcBef>
              <a:spcAft>
                <a:spcPts val="0"/>
              </a:spcAft>
              <a:buClr>
                <a:schemeClr val="dk1"/>
              </a:buClr>
              <a:buSzPts val="1100"/>
              <a:buFont typeface="Arial"/>
              <a:buNone/>
            </a:pPr>
            <a:endParaRPr lang="en" sz="2000" dirty="0" smtClean="0"/>
          </a:p>
          <a:p>
            <a:pPr marL="0" lvl="0" indent="0" algn="ctr" rtl="0">
              <a:spcBef>
                <a:spcPts val="0"/>
              </a:spcBef>
              <a:spcAft>
                <a:spcPts val="0"/>
              </a:spcAft>
              <a:buClr>
                <a:schemeClr val="dk1"/>
              </a:buClr>
              <a:buSzPts val="1100"/>
              <a:buFont typeface="Arial"/>
              <a:buNone/>
            </a:pPr>
            <a:r>
              <a:rPr lang="en" sz="2000" b="1" u="sng" dirty="0" smtClean="0"/>
              <a:t>You </a:t>
            </a:r>
            <a:r>
              <a:rPr lang="en" sz="2000" b="1" u="sng" dirty="0"/>
              <a:t>can find </a:t>
            </a:r>
            <a:r>
              <a:rPr lang="en" sz="2000" b="1" u="sng" dirty="0" smtClean="0"/>
              <a:t>at</a:t>
            </a:r>
            <a:endParaRPr sz="2000" b="1" u="sng" dirty="0"/>
          </a:p>
          <a:p>
            <a:pPr marL="0" lvl="0" indent="0" algn="ctr">
              <a:spcBef>
                <a:spcPts val="0"/>
              </a:spcBef>
              <a:buClr>
                <a:schemeClr val="dk1"/>
              </a:buClr>
              <a:buSzPts val="1100"/>
              <a:buNone/>
            </a:pPr>
            <a:r>
              <a:rPr lang="en-US" sz="2000" dirty="0" smtClean="0">
                <a:hlinkClick r:id="rId3"/>
              </a:rPr>
              <a:t>scdkarnataka@gmail.com</a:t>
            </a:r>
            <a:r>
              <a:rPr lang="en-US" sz="2000" dirty="0" smtClean="0"/>
              <a:t>  080-</a:t>
            </a:r>
            <a:r>
              <a:rPr lang="en-US" sz="2000" dirty="0" smtClean="0"/>
              <a:t>4152 5671</a:t>
            </a:r>
            <a:endParaRPr lang="en-US" sz="2000" dirty="0" smtClean="0"/>
          </a:p>
          <a:p>
            <a:pPr marL="0" lvl="0" indent="0" algn="ctr" rtl="0">
              <a:spcBef>
                <a:spcPts val="0"/>
              </a:spcBef>
              <a:spcAft>
                <a:spcPts val="0"/>
              </a:spcAft>
              <a:buClr>
                <a:schemeClr val="dk1"/>
              </a:buClr>
              <a:buSzPts val="1100"/>
              <a:buFont typeface="Arial"/>
              <a:buNone/>
            </a:pPr>
            <a:r>
              <a:rPr lang="en" sz="2000" dirty="0" smtClean="0">
                <a:hlinkClick r:id="rId4"/>
              </a:rPr>
              <a:t>contact@dna-india.org</a:t>
            </a:r>
            <a:r>
              <a:rPr lang="en" sz="2000" dirty="0" smtClean="0"/>
              <a:t>  +918884068090</a:t>
            </a:r>
            <a:endParaRPr lang="en" sz="2000" dirty="0" smtClean="0"/>
          </a:p>
          <a:p>
            <a:pPr marL="0" lvl="0" indent="0" algn="ctr" rtl="0">
              <a:spcBef>
                <a:spcPts val="0"/>
              </a:spcBef>
              <a:spcAft>
                <a:spcPts val="0"/>
              </a:spcAft>
              <a:buClr>
                <a:schemeClr val="dk1"/>
              </a:buClr>
              <a:buSzPts val="1100"/>
              <a:buFont typeface="Arial"/>
              <a:buNone/>
            </a:pPr>
            <a:endParaRPr lang="en" sz="2000" dirty="0" smtClean="0"/>
          </a:p>
          <a:p>
            <a:pPr marL="0" lvl="0" indent="0" algn="ctr" rtl="0">
              <a:spcBef>
                <a:spcPts val="0"/>
              </a:spcBef>
              <a:spcAft>
                <a:spcPts val="0"/>
              </a:spcAft>
              <a:buClr>
                <a:schemeClr val="dk1"/>
              </a:buClr>
              <a:buSzPts val="1100"/>
              <a:buFont typeface="Arial"/>
              <a:buNone/>
            </a:pPr>
            <a:endParaRPr sz="2000" b="1" dirty="0"/>
          </a:p>
        </p:txBody>
      </p:sp>
      <p:grpSp>
        <p:nvGrpSpPr>
          <p:cNvPr id="505" name="Shape 505"/>
          <p:cNvGrpSpPr/>
          <p:nvPr/>
        </p:nvGrpSpPr>
        <p:grpSpPr>
          <a:xfrm>
            <a:off x="4114800" y="514350"/>
            <a:ext cx="1197664" cy="1126777"/>
            <a:chOff x="5972700" y="2330200"/>
            <a:chExt cx="411625" cy="387275"/>
          </a:xfrm>
        </p:grpSpPr>
        <p:sp>
          <p:nvSpPr>
            <p:cNvPr id="506" name="Shape 5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8" name="Picture 7" descr="Image result for office of the state commissioner for persons with disabilities, KARNATAKA"/>
          <p:cNvPicPr/>
          <p:nvPr/>
        </p:nvPicPr>
        <p:blipFill>
          <a:blip r:embed="rId5" cstate="print"/>
          <a:srcRect/>
          <a:stretch>
            <a:fillRect/>
          </a:stretch>
        </p:blipFill>
        <p:spPr bwMode="auto">
          <a:xfrm>
            <a:off x="1981200" y="819150"/>
            <a:ext cx="1066800" cy="1066800"/>
          </a:xfrm>
          <a:prstGeom prst="rect">
            <a:avLst/>
          </a:prstGeom>
          <a:noFill/>
          <a:ln w="9525">
            <a:noFill/>
            <a:miter lim="800000"/>
            <a:headEnd/>
            <a:tailEnd/>
          </a:ln>
        </p:spPr>
      </p:pic>
      <p:pic>
        <p:nvPicPr>
          <p:cNvPr id="9" name="Picture 2" descr="C:\Users\Guruprasad\Pictures\photo.jpg"/>
          <p:cNvPicPr>
            <a:picLocks noChangeAspect="1" noChangeArrowheads="1"/>
          </p:cNvPicPr>
          <p:nvPr/>
        </p:nvPicPr>
        <p:blipFill>
          <a:blip r:embed="rId6"/>
          <a:srcRect/>
          <a:stretch>
            <a:fillRect/>
          </a:stretch>
        </p:blipFill>
        <p:spPr bwMode="auto">
          <a:xfrm>
            <a:off x="5943600" y="819150"/>
            <a:ext cx="954578"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wipe(down)">
                                      <p:cBhvr>
                                        <p:cTn id="7" dur="580">
                                          <p:stCondLst>
                                            <p:cond delay="0"/>
                                          </p:stCondLst>
                                        </p:cTn>
                                        <p:tgtEl>
                                          <p:spTgt spid="503"/>
                                        </p:tgtEl>
                                      </p:cBhvr>
                                    </p:animEffect>
                                    <p:anim calcmode="lin" valueType="num">
                                      <p:cBhvr>
                                        <p:cTn id="8" dur="1822" tmFilter="0,0; 0.14,0.36; 0.43,0.73; 0.71,0.91; 1.0,1.0">
                                          <p:stCondLst>
                                            <p:cond delay="0"/>
                                          </p:stCondLst>
                                        </p:cTn>
                                        <p:tgtEl>
                                          <p:spTgt spid="50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3"/>
                                        </p:tgtEl>
                                        <p:attrNameLst>
                                          <p:attrName>ppt_y</p:attrName>
                                        </p:attrNameLst>
                                      </p:cBhvr>
                                      <p:tavLst>
                                        <p:tav tm="0" fmla="#ppt_y-sin(pi*$)/81">
                                          <p:val>
                                            <p:fltVal val="0"/>
                                          </p:val>
                                        </p:tav>
                                        <p:tav tm="100000">
                                          <p:val>
                                            <p:fltVal val="1"/>
                                          </p:val>
                                        </p:tav>
                                      </p:tavLst>
                                    </p:anim>
                                    <p:animScale>
                                      <p:cBhvr>
                                        <p:cTn id="13" dur="26">
                                          <p:stCondLst>
                                            <p:cond delay="650"/>
                                          </p:stCondLst>
                                        </p:cTn>
                                        <p:tgtEl>
                                          <p:spTgt spid="503"/>
                                        </p:tgtEl>
                                      </p:cBhvr>
                                      <p:to x="100000" y="60000"/>
                                    </p:animScale>
                                    <p:animScale>
                                      <p:cBhvr>
                                        <p:cTn id="14" dur="166" decel="50000">
                                          <p:stCondLst>
                                            <p:cond delay="676"/>
                                          </p:stCondLst>
                                        </p:cTn>
                                        <p:tgtEl>
                                          <p:spTgt spid="503"/>
                                        </p:tgtEl>
                                      </p:cBhvr>
                                      <p:to x="100000" y="100000"/>
                                    </p:animScale>
                                    <p:animScale>
                                      <p:cBhvr>
                                        <p:cTn id="15" dur="26">
                                          <p:stCondLst>
                                            <p:cond delay="1312"/>
                                          </p:stCondLst>
                                        </p:cTn>
                                        <p:tgtEl>
                                          <p:spTgt spid="503"/>
                                        </p:tgtEl>
                                      </p:cBhvr>
                                      <p:to x="100000" y="80000"/>
                                    </p:animScale>
                                    <p:animScale>
                                      <p:cBhvr>
                                        <p:cTn id="16" dur="166" decel="50000">
                                          <p:stCondLst>
                                            <p:cond delay="1338"/>
                                          </p:stCondLst>
                                        </p:cTn>
                                        <p:tgtEl>
                                          <p:spTgt spid="503"/>
                                        </p:tgtEl>
                                      </p:cBhvr>
                                      <p:to x="100000" y="100000"/>
                                    </p:animScale>
                                    <p:animScale>
                                      <p:cBhvr>
                                        <p:cTn id="17" dur="26">
                                          <p:stCondLst>
                                            <p:cond delay="1642"/>
                                          </p:stCondLst>
                                        </p:cTn>
                                        <p:tgtEl>
                                          <p:spTgt spid="503"/>
                                        </p:tgtEl>
                                      </p:cBhvr>
                                      <p:to x="100000" y="90000"/>
                                    </p:animScale>
                                    <p:animScale>
                                      <p:cBhvr>
                                        <p:cTn id="18" dur="166" decel="50000">
                                          <p:stCondLst>
                                            <p:cond delay="1668"/>
                                          </p:stCondLst>
                                        </p:cTn>
                                        <p:tgtEl>
                                          <p:spTgt spid="503"/>
                                        </p:tgtEl>
                                      </p:cBhvr>
                                      <p:to x="100000" y="100000"/>
                                    </p:animScale>
                                    <p:animScale>
                                      <p:cBhvr>
                                        <p:cTn id="19" dur="26">
                                          <p:stCondLst>
                                            <p:cond delay="1808"/>
                                          </p:stCondLst>
                                        </p:cTn>
                                        <p:tgtEl>
                                          <p:spTgt spid="503"/>
                                        </p:tgtEl>
                                      </p:cBhvr>
                                      <p:to x="100000" y="95000"/>
                                    </p:animScale>
                                    <p:animScale>
                                      <p:cBhvr>
                                        <p:cTn id="20" dur="166" decel="50000">
                                          <p:stCondLst>
                                            <p:cond delay="1834"/>
                                          </p:stCondLst>
                                        </p:cTn>
                                        <p:tgtEl>
                                          <p:spTgt spid="50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503"/>
                                        </p:tgtEl>
                                        <p:attrNameLst>
                                          <p:attrName>style.visibility</p:attrName>
                                        </p:attrNameLst>
                                      </p:cBhvr>
                                      <p:to>
                                        <p:strVal val="visible"/>
                                      </p:to>
                                    </p:set>
                                    <p:animEffect transition="in" filter="wipe(down)">
                                      <p:cBhvr>
                                        <p:cTn id="25" dur="580">
                                          <p:stCondLst>
                                            <p:cond delay="0"/>
                                          </p:stCondLst>
                                        </p:cTn>
                                        <p:tgtEl>
                                          <p:spTgt spid="503"/>
                                        </p:tgtEl>
                                      </p:cBhvr>
                                    </p:animEffect>
                                    <p:anim calcmode="lin" valueType="num">
                                      <p:cBhvr>
                                        <p:cTn id="26" dur="1822" tmFilter="0,0; 0.14,0.36; 0.43,0.73; 0.71,0.91; 1.0,1.0">
                                          <p:stCondLst>
                                            <p:cond delay="0"/>
                                          </p:stCondLst>
                                        </p:cTn>
                                        <p:tgtEl>
                                          <p:spTgt spid="50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0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0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0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03"/>
                                        </p:tgtEl>
                                        <p:attrNameLst>
                                          <p:attrName>ppt_y</p:attrName>
                                        </p:attrNameLst>
                                      </p:cBhvr>
                                      <p:tavLst>
                                        <p:tav tm="0" fmla="#ppt_y-sin(pi*$)/81">
                                          <p:val>
                                            <p:fltVal val="0"/>
                                          </p:val>
                                        </p:tav>
                                        <p:tav tm="100000">
                                          <p:val>
                                            <p:fltVal val="1"/>
                                          </p:val>
                                        </p:tav>
                                      </p:tavLst>
                                    </p:anim>
                                    <p:animScale>
                                      <p:cBhvr>
                                        <p:cTn id="31" dur="26">
                                          <p:stCondLst>
                                            <p:cond delay="650"/>
                                          </p:stCondLst>
                                        </p:cTn>
                                        <p:tgtEl>
                                          <p:spTgt spid="503"/>
                                        </p:tgtEl>
                                      </p:cBhvr>
                                      <p:to x="100000" y="60000"/>
                                    </p:animScale>
                                    <p:animScale>
                                      <p:cBhvr>
                                        <p:cTn id="32" dur="166" decel="50000">
                                          <p:stCondLst>
                                            <p:cond delay="676"/>
                                          </p:stCondLst>
                                        </p:cTn>
                                        <p:tgtEl>
                                          <p:spTgt spid="503"/>
                                        </p:tgtEl>
                                      </p:cBhvr>
                                      <p:to x="100000" y="100000"/>
                                    </p:animScale>
                                    <p:animScale>
                                      <p:cBhvr>
                                        <p:cTn id="33" dur="26">
                                          <p:stCondLst>
                                            <p:cond delay="1312"/>
                                          </p:stCondLst>
                                        </p:cTn>
                                        <p:tgtEl>
                                          <p:spTgt spid="503"/>
                                        </p:tgtEl>
                                      </p:cBhvr>
                                      <p:to x="100000" y="80000"/>
                                    </p:animScale>
                                    <p:animScale>
                                      <p:cBhvr>
                                        <p:cTn id="34" dur="166" decel="50000">
                                          <p:stCondLst>
                                            <p:cond delay="1338"/>
                                          </p:stCondLst>
                                        </p:cTn>
                                        <p:tgtEl>
                                          <p:spTgt spid="503"/>
                                        </p:tgtEl>
                                      </p:cBhvr>
                                      <p:to x="100000" y="100000"/>
                                    </p:animScale>
                                    <p:animScale>
                                      <p:cBhvr>
                                        <p:cTn id="35" dur="26">
                                          <p:stCondLst>
                                            <p:cond delay="1642"/>
                                          </p:stCondLst>
                                        </p:cTn>
                                        <p:tgtEl>
                                          <p:spTgt spid="503"/>
                                        </p:tgtEl>
                                      </p:cBhvr>
                                      <p:to x="100000" y="90000"/>
                                    </p:animScale>
                                    <p:animScale>
                                      <p:cBhvr>
                                        <p:cTn id="36" dur="166" decel="50000">
                                          <p:stCondLst>
                                            <p:cond delay="1668"/>
                                          </p:stCondLst>
                                        </p:cTn>
                                        <p:tgtEl>
                                          <p:spTgt spid="503"/>
                                        </p:tgtEl>
                                      </p:cBhvr>
                                      <p:to x="100000" y="100000"/>
                                    </p:animScale>
                                    <p:animScale>
                                      <p:cBhvr>
                                        <p:cTn id="37" dur="26">
                                          <p:stCondLst>
                                            <p:cond delay="1808"/>
                                          </p:stCondLst>
                                        </p:cTn>
                                        <p:tgtEl>
                                          <p:spTgt spid="503"/>
                                        </p:tgtEl>
                                      </p:cBhvr>
                                      <p:to x="100000" y="95000"/>
                                    </p:animScale>
                                    <p:animScale>
                                      <p:cBhvr>
                                        <p:cTn id="38" dur="166" decel="50000">
                                          <p:stCondLst>
                                            <p:cond delay="1834"/>
                                          </p:stCondLst>
                                        </p:cTn>
                                        <p:tgtEl>
                                          <p:spTgt spid="50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504">
                                            <p:txEl>
                                              <p:pRg st="0" end="0"/>
                                            </p:txEl>
                                          </p:spTgt>
                                        </p:tgtEl>
                                        <p:attrNameLst>
                                          <p:attrName>style.visibility</p:attrName>
                                        </p:attrNameLst>
                                      </p:cBhvr>
                                      <p:to>
                                        <p:strVal val="visible"/>
                                      </p:to>
                                    </p:set>
                                    <p:anim calcmode="discrete" valueType="clr">
                                      <p:cBhvr override="childStyle">
                                        <p:cTn id="43" dur="80"/>
                                        <p:tgtEl>
                                          <p:spTgt spid="5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0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504">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04">
                                            <p:txEl>
                                              <p:pRg st="2" end="2"/>
                                            </p:txEl>
                                          </p:spTgt>
                                        </p:tgtEl>
                                        <p:attrNameLst>
                                          <p:attrName>style.visibility</p:attrName>
                                        </p:attrNameLst>
                                      </p:cBhvr>
                                      <p:to>
                                        <p:strVal val="visible"/>
                                      </p:to>
                                    </p:set>
                                    <p:animEffect transition="in" filter="checkerboard(across)">
                                      <p:cBhvr>
                                        <p:cTn id="50" dur="500"/>
                                        <p:tgtEl>
                                          <p:spTgt spid="50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504">
                                            <p:txEl>
                                              <p:pRg st="3" end="3"/>
                                            </p:txEl>
                                          </p:spTgt>
                                        </p:tgtEl>
                                        <p:attrNameLst>
                                          <p:attrName>style.visibility</p:attrName>
                                        </p:attrNameLst>
                                      </p:cBhvr>
                                      <p:to>
                                        <p:strVal val="visible"/>
                                      </p:to>
                                    </p:set>
                                    <p:animEffect transition="in" filter="slide(fromBottom)">
                                      <p:cBhvr>
                                        <p:cTn id="55" dur="500"/>
                                        <p:tgtEl>
                                          <p:spTgt spid="50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504">
                                            <p:txEl>
                                              <p:pRg st="4" end="4"/>
                                            </p:txEl>
                                          </p:spTgt>
                                        </p:tgtEl>
                                        <p:attrNameLst>
                                          <p:attrName>style.visibility</p:attrName>
                                        </p:attrNameLst>
                                      </p:cBhvr>
                                      <p:to>
                                        <p:strVal val="visible"/>
                                      </p:to>
                                    </p:set>
                                    <p:animEffect transition="in" filter="slide(fromBottom)">
                                      <p:cBhvr>
                                        <p:cTn id="60" dur="500"/>
                                        <p:tgtEl>
                                          <p:spTgt spid="5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p:bldP spid="50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Advisory Boards and Committee</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41</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152400" y="1047750"/>
            <a:ext cx="8839200" cy="3429000"/>
          </a:xfrm>
        </p:spPr>
        <p:txBody>
          <a:bodyPr numCol="2"/>
          <a:lstStyle/>
          <a:p>
            <a:pPr>
              <a:buNone/>
            </a:pPr>
            <a:r>
              <a:rPr lang="en-US" sz="1600" b="1" dirty="0" smtClean="0"/>
              <a:t>The Central Advisory Board</a:t>
            </a:r>
            <a:r>
              <a:rPr lang="en-US" sz="1600" dirty="0" smtClean="0"/>
              <a:t> shall consists of:</a:t>
            </a:r>
            <a:endParaRPr lang="en-US" dirty="0" smtClean="0"/>
          </a:p>
          <a:p>
            <a:pPr>
              <a:buClr>
                <a:schemeClr val="accent6"/>
              </a:buClr>
              <a:buSzPct val="125000"/>
              <a:buFont typeface="+mj-lt"/>
              <a:buAutoNum type="arabicPeriod"/>
            </a:pPr>
            <a:r>
              <a:rPr lang="en-US" sz="1150" dirty="0" smtClean="0"/>
              <a:t>Minister in charge of Department of Disability Affairs as a Chairperson, ex officio</a:t>
            </a:r>
          </a:p>
          <a:p>
            <a:pPr>
              <a:buClr>
                <a:schemeClr val="accent6"/>
              </a:buClr>
              <a:buSzPct val="125000"/>
              <a:buFont typeface="+mj-lt"/>
              <a:buAutoNum type="arabicPeriod"/>
            </a:pPr>
            <a:r>
              <a:rPr lang="en-US" sz="1150" dirty="0" smtClean="0"/>
              <a:t>Minister of State in charge dealing with Dept. of Disability Affairs</a:t>
            </a:r>
          </a:p>
          <a:p>
            <a:pPr>
              <a:buClr>
                <a:schemeClr val="accent6"/>
              </a:buClr>
              <a:buSzPct val="125000"/>
              <a:buFont typeface="+mj-lt"/>
              <a:buAutoNum type="arabicPeriod"/>
            </a:pPr>
            <a:r>
              <a:rPr lang="en-US" sz="1150" dirty="0" smtClean="0"/>
              <a:t>3 members of parliament</a:t>
            </a:r>
          </a:p>
          <a:p>
            <a:pPr>
              <a:buClr>
                <a:schemeClr val="accent6"/>
              </a:buClr>
              <a:buSzPct val="125000"/>
              <a:buFont typeface="+mj-lt"/>
              <a:buAutoNum type="arabicPeriod"/>
            </a:pPr>
            <a:r>
              <a:rPr lang="en-US" sz="1150" dirty="0" smtClean="0"/>
              <a:t>The Minister in charge of Disability Affairs of all States &amp; Administrators</a:t>
            </a:r>
          </a:p>
          <a:p>
            <a:pPr>
              <a:buClr>
                <a:schemeClr val="accent6"/>
              </a:buClr>
              <a:buSzPct val="125000"/>
              <a:buFont typeface="+mj-lt"/>
              <a:buAutoNum type="arabicPeriod"/>
            </a:pPr>
            <a:r>
              <a:rPr lang="en-US" sz="1150" dirty="0" smtClean="0"/>
              <a:t>Secretaries to the Govt. of India in charge of Ministries or Dept of Disability Affairs</a:t>
            </a:r>
          </a:p>
          <a:p>
            <a:pPr>
              <a:buClr>
                <a:schemeClr val="accent6"/>
              </a:buClr>
              <a:buSzPct val="125000"/>
              <a:buFont typeface="+mj-lt"/>
              <a:buAutoNum type="arabicPeriod"/>
            </a:pPr>
            <a:r>
              <a:rPr lang="en-US" sz="1150" dirty="0" smtClean="0"/>
              <a:t>Secretary , National Institute of Transformation India (NITI) </a:t>
            </a:r>
            <a:r>
              <a:rPr lang="en-US" sz="1150" dirty="0" err="1" smtClean="0"/>
              <a:t>Ayoga</a:t>
            </a:r>
            <a:r>
              <a:rPr lang="en-US" sz="1150" dirty="0" smtClean="0"/>
              <a:t>,</a:t>
            </a:r>
          </a:p>
          <a:p>
            <a:pPr>
              <a:buClr>
                <a:schemeClr val="accent6"/>
              </a:buClr>
              <a:buSzPct val="125000"/>
              <a:buFont typeface="+mj-lt"/>
              <a:buAutoNum type="arabicPeriod"/>
            </a:pPr>
            <a:r>
              <a:rPr lang="en-US" sz="1150" dirty="0" smtClean="0"/>
              <a:t>Chairperson, Rehabilitation Council of India (RCI)</a:t>
            </a:r>
          </a:p>
          <a:p>
            <a:pPr>
              <a:buClr>
                <a:schemeClr val="accent6"/>
              </a:buClr>
              <a:buSzPct val="125000"/>
              <a:buFont typeface="+mj-lt"/>
              <a:buAutoNum type="arabicPeriod"/>
            </a:pPr>
            <a:r>
              <a:rPr lang="en-US" sz="1150" dirty="0" smtClean="0"/>
              <a:t>Chairperson, National Trust for the Welfare of Persons with Autism, CP, MR and Multiple Disabilities</a:t>
            </a:r>
          </a:p>
          <a:p>
            <a:pPr>
              <a:buClr>
                <a:schemeClr val="accent6"/>
              </a:buClr>
              <a:buSzPct val="125000"/>
              <a:buFont typeface="+mj-lt"/>
              <a:buAutoNum type="arabicPeriod"/>
            </a:pPr>
            <a:r>
              <a:rPr lang="en-US" sz="1200" dirty="0" smtClean="0"/>
              <a:t>Chairman cum Managing Director, National Handicapped </a:t>
            </a:r>
          </a:p>
          <a:p>
            <a:pPr>
              <a:buClr>
                <a:schemeClr val="accent6"/>
              </a:buClr>
              <a:buSzPct val="125000"/>
              <a:buNone/>
            </a:pPr>
            <a:endParaRPr lang="en-US" sz="1200" dirty="0" smtClean="0"/>
          </a:p>
          <a:p>
            <a:pPr>
              <a:buClr>
                <a:schemeClr val="accent6"/>
              </a:buClr>
              <a:buSzPct val="125000"/>
              <a:buNone/>
            </a:pPr>
            <a:endParaRPr lang="en-US" sz="1200" dirty="0" smtClean="0"/>
          </a:p>
          <a:p>
            <a:pPr>
              <a:buClr>
                <a:schemeClr val="accent6"/>
              </a:buClr>
              <a:buSzPct val="125000"/>
              <a:buNone/>
            </a:pPr>
            <a:r>
              <a:rPr lang="en-US" sz="1200" dirty="0" smtClean="0"/>
              <a:t>Finance Development Corporation</a:t>
            </a:r>
          </a:p>
          <a:p>
            <a:pPr>
              <a:buClr>
                <a:schemeClr val="accent6"/>
              </a:buClr>
              <a:buSzPct val="125000"/>
              <a:buFont typeface="+mj-lt"/>
              <a:buAutoNum type="arabicPeriod"/>
            </a:pPr>
            <a:r>
              <a:rPr lang="en-US" sz="1200" dirty="0" smtClean="0"/>
              <a:t>Chairman, Railway Board</a:t>
            </a:r>
          </a:p>
          <a:p>
            <a:pPr>
              <a:buClr>
                <a:schemeClr val="accent6"/>
              </a:buClr>
              <a:buSzPct val="125000"/>
              <a:buFont typeface="+mj-lt"/>
              <a:buAutoNum type="arabicPeriod"/>
            </a:pPr>
            <a:r>
              <a:rPr lang="en-US" sz="1200" dirty="0" smtClean="0"/>
              <a:t>Director – General, Employment &amp; Training, Ministry of Labor &amp; Employmen</a:t>
            </a:r>
            <a:r>
              <a:rPr lang="en-US" sz="1400" dirty="0" smtClean="0"/>
              <a:t>t  </a:t>
            </a:r>
          </a:p>
          <a:p>
            <a:pPr>
              <a:buClr>
                <a:schemeClr val="accent6"/>
              </a:buClr>
              <a:buSzPct val="125000"/>
              <a:buFont typeface="+mj-lt"/>
              <a:buAutoNum type="arabicPeriod"/>
            </a:pPr>
            <a:r>
              <a:rPr lang="en-US" sz="1200" dirty="0" smtClean="0"/>
              <a:t>Director, National Council for Education Research and Training</a:t>
            </a:r>
          </a:p>
          <a:p>
            <a:pPr>
              <a:buClr>
                <a:schemeClr val="accent6"/>
              </a:buClr>
              <a:buSzPct val="125000"/>
              <a:buFont typeface="+mj-lt"/>
              <a:buAutoNum type="arabicPeriod"/>
            </a:pPr>
            <a:r>
              <a:rPr lang="en-US" sz="1200" dirty="0" smtClean="0"/>
              <a:t>Chairperson, University Grants Commission</a:t>
            </a:r>
          </a:p>
          <a:p>
            <a:pPr>
              <a:buClr>
                <a:schemeClr val="accent6"/>
              </a:buClr>
              <a:buSzPct val="125000"/>
              <a:buFont typeface="+mj-lt"/>
              <a:buAutoNum type="arabicPeriod"/>
            </a:pPr>
            <a:r>
              <a:rPr lang="en-US" sz="1200" dirty="0" smtClean="0"/>
              <a:t>Chairperson, Medical Council of India</a:t>
            </a:r>
          </a:p>
          <a:p>
            <a:pPr>
              <a:buClr>
                <a:schemeClr val="accent6"/>
              </a:buClr>
              <a:buSzPct val="125000"/>
              <a:buFont typeface="+mj-lt"/>
              <a:buAutoNum type="arabicPeriod"/>
            </a:pPr>
            <a:r>
              <a:rPr lang="en-US" sz="1200" dirty="0" smtClean="0"/>
              <a:t>Directors of 9 National Institutes </a:t>
            </a:r>
          </a:p>
          <a:p>
            <a:pPr>
              <a:buClr>
                <a:schemeClr val="accent6"/>
              </a:buClr>
              <a:buSzPct val="125000"/>
              <a:buFont typeface="+mj-lt"/>
              <a:buAutoNum type="arabicPeriod"/>
            </a:pPr>
            <a:r>
              <a:rPr lang="en-US" sz="1200" dirty="0" smtClean="0"/>
              <a:t>Nominated Members by the Central </a:t>
            </a:r>
            <a:r>
              <a:rPr lang="en-US" sz="1200" dirty="0" err="1" smtClean="0"/>
              <a:t>Govt</a:t>
            </a:r>
            <a:r>
              <a:rPr lang="en-US" sz="1200" dirty="0" smtClean="0"/>
              <a:t>: 5 members from Disability &amp; Rehab field, 10 PWDs &amp; </a:t>
            </a:r>
            <a:r>
              <a:rPr lang="en-US" sz="1200" dirty="0" err="1" smtClean="0"/>
              <a:t>upto</a:t>
            </a:r>
            <a:r>
              <a:rPr lang="en-US" sz="1200" dirty="0" smtClean="0"/>
              <a:t> 3 representatives  of national level chambers  of commerce &amp; industry</a:t>
            </a:r>
          </a:p>
          <a:p>
            <a:pPr>
              <a:buClr>
                <a:schemeClr val="accent6"/>
              </a:buClr>
              <a:buSzPct val="125000"/>
              <a:buFont typeface="+mj-lt"/>
              <a:buAutoNum type="arabicPeriod"/>
            </a:pPr>
            <a:r>
              <a:rPr lang="en-US" sz="1200" dirty="0" smtClean="0"/>
              <a:t> Joint Secretary to the </a:t>
            </a:r>
            <a:r>
              <a:rPr lang="en-US" sz="1200" dirty="0" err="1" smtClean="0"/>
              <a:t>Govt</a:t>
            </a:r>
            <a:r>
              <a:rPr lang="en-US" sz="1200" dirty="0" smtClean="0"/>
              <a:t> of India – disability policy</a:t>
            </a:r>
          </a:p>
          <a:p>
            <a:pPr>
              <a:buFontTx/>
              <a:buChar char="-"/>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152400" y="4552950"/>
            <a:ext cx="67056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solidFill>
                  <a:schemeClr val="tx1"/>
                </a:solidFill>
              </a:rPr>
              <a:t>Shall meet at least once in six months.  Advise, develop a national policy, review, coordinate, recommend steps, monitor &amp; evaluate</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heel(4)">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heel(4)">
                                      <p:cBhvr>
                                        <p:cTn id="17" dur="20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heel(4)">
                                      <p:cBhvr>
                                        <p:cTn id="22" dur="20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heel(4)">
                                      <p:cBhvr>
                                        <p:cTn id="27" dur="20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wheel(4)">
                                      <p:cBhvr>
                                        <p:cTn id="32" dur="20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wheel(4)">
                                      <p:cBhvr>
                                        <p:cTn id="37" dur="2000"/>
                                        <p:tgtEl>
                                          <p:spTgt spid="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4">
                                            <p:txEl>
                                              <p:pRg st="6" end="6"/>
                                            </p:txEl>
                                          </p:spTgt>
                                        </p:tgtEl>
                                        <p:attrNameLst>
                                          <p:attrName>style.visibility</p:attrName>
                                        </p:attrNameLst>
                                      </p:cBhvr>
                                      <p:to>
                                        <p:strVal val="visible"/>
                                      </p:to>
                                    </p:set>
                                    <p:animEffect transition="in" filter="wheel(4)">
                                      <p:cBhvr>
                                        <p:cTn id="42" dur="2000"/>
                                        <p:tgtEl>
                                          <p:spTgt spid="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animEffect transition="in" filter="wheel(4)">
                                      <p:cBhvr>
                                        <p:cTn id="47" dur="2000"/>
                                        <p:tgtEl>
                                          <p:spTgt spid="2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24">
                                            <p:txEl>
                                              <p:pRg st="8" end="8"/>
                                            </p:txEl>
                                          </p:spTgt>
                                        </p:tgtEl>
                                        <p:attrNameLst>
                                          <p:attrName>style.visibility</p:attrName>
                                        </p:attrNameLst>
                                      </p:cBhvr>
                                      <p:to>
                                        <p:strVal val="visible"/>
                                      </p:to>
                                    </p:set>
                                    <p:animEffect transition="in" filter="wheel(4)">
                                      <p:cBhvr>
                                        <p:cTn id="52" dur="2000"/>
                                        <p:tgtEl>
                                          <p:spTgt spid="2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24">
                                            <p:txEl>
                                              <p:pRg st="9" end="9"/>
                                            </p:txEl>
                                          </p:spTgt>
                                        </p:tgtEl>
                                        <p:attrNameLst>
                                          <p:attrName>style.visibility</p:attrName>
                                        </p:attrNameLst>
                                      </p:cBhvr>
                                      <p:to>
                                        <p:strVal val="visible"/>
                                      </p:to>
                                    </p:set>
                                    <p:animEffect transition="in" filter="wheel(4)">
                                      <p:cBhvr>
                                        <p:cTn id="57" dur="2000"/>
                                        <p:tgtEl>
                                          <p:spTgt spid="2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24">
                                            <p:txEl>
                                              <p:pRg st="12" end="12"/>
                                            </p:txEl>
                                          </p:spTgt>
                                        </p:tgtEl>
                                        <p:attrNameLst>
                                          <p:attrName>style.visibility</p:attrName>
                                        </p:attrNameLst>
                                      </p:cBhvr>
                                      <p:to>
                                        <p:strVal val="visible"/>
                                      </p:to>
                                    </p:set>
                                    <p:animEffect transition="in" filter="wheel(4)">
                                      <p:cBhvr>
                                        <p:cTn id="62" dur="2000"/>
                                        <p:tgtEl>
                                          <p:spTgt spid="2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24">
                                            <p:txEl>
                                              <p:pRg st="13" end="13"/>
                                            </p:txEl>
                                          </p:spTgt>
                                        </p:tgtEl>
                                        <p:attrNameLst>
                                          <p:attrName>style.visibility</p:attrName>
                                        </p:attrNameLst>
                                      </p:cBhvr>
                                      <p:to>
                                        <p:strVal val="visible"/>
                                      </p:to>
                                    </p:set>
                                    <p:animEffect transition="in" filter="wheel(4)">
                                      <p:cBhvr>
                                        <p:cTn id="67" dur="2000"/>
                                        <p:tgtEl>
                                          <p:spTgt spid="24">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24">
                                            <p:txEl>
                                              <p:pRg st="14" end="14"/>
                                            </p:txEl>
                                          </p:spTgt>
                                        </p:tgtEl>
                                        <p:attrNameLst>
                                          <p:attrName>style.visibility</p:attrName>
                                        </p:attrNameLst>
                                      </p:cBhvr>
                                      <p:to>
                                        <p:strVal val="visible"/>
                                      </p:to>
                                    </p:set>
                                    <p:animEffect transition="in" filter="wheel(4)">
                                      <p:cBhvr>
                                        <p:cTn id="72" dur="2000"/>
                                        <p:tgtEl>
                                          <p:spTgt spid="24">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24">
                                            <p:txEl>
                                              <p:pRg st="15" end="15"/>
                                            </p:txEl>
                                          </p:spTgt>
                                        </p:tgtEl>
                                        <p:attrNameLst>
                                          <p:attrName>style.visibility</p:attrName>
                                        </p:attrNameLst>
                                      </p:cBhvr>
                                      <p:to>
                                        <p:strVal val="visible"/>
                                      </p:to>
                                    </p:set>
                                    <p:animEffect transition="in" filter="wheel(4)">
                                      <p:cBhvr>
                                        <p:cTn id="77" dur="2000"/>
                                        <p:tgtEl>
                                          <p:spTgt spid="24">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4" fill="hold" grpId="0" nodeType="clickEffect">
                                  <p:stCondLst>
                                    <p:cond delay="0"/>
                                  </p:stCondLst>
                                  <p:childTnLst>
                                    <p:set>
                                      <p:cBhvr>
                                        <p:cTn id="81" dur="1" fill="hold">
                                          <p:stCondLst>
                                            <p:cond delay="0"/>
                                          </p:stCondLst>
                                        </p:cTn>
                                        <p:tgtEl>
                                          <p:spTgt spid="24">
                                            <p:txEl>
                                              <p:pRg st="16" end="16"/>
                                            </p:txEl>
                                          </p:spTgt>
                                        </p:tgtEl>
                                        <p:attrNameLst>
                                          <p:attrName>style.visibility</p:attrName>
                                        </p:attrNameLst>
                                      </p:cBhvr>
                                      <p:to>
                                        <p:strVal val="visible"/>
                                      </p:to>
                                    </p:set>
                                    <p:animEffect transition="in" filter="wheel(4)">
                                      <p:cBhvr>
                                        <p:cTn id="82" dur="2000"/>
                                        <p:tgtEl>
                                          <p:spTgt spid="24">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0" nodeType="clickEffect">
                                  <p:stCondLst>
                                    <p:cond delay="0"/>
                                  </p:stCondLst>
                                  <p:childTnLst>
                                    <p:set>
                                      <p:cBhvr>
                                        <p:cTn id="86" dur="1" fill="hold">
                                          <p:stCondLst>
                                            <p:cond delay="0"/>
                                          </p:stCondLst>
                                        </p:cTn>
                                        <p:tgtEl>
                                          <p:spTgt spid="24">
                                            <p:txEl>
                                              <p:pRg st="17" end="17"/>
                                            </p:txEl>
                                          </p:spTgt>
                                        </p:tgtEl>
                                        <p:attrNameLst>
                                          <p:attrName>style.visibility</p:attrName>
                                        </p:attrNameLst>
                                      </p:cBhvr>
                                      <p:to>
                                        <p:strVal val="visible"/>
                                      </p:to>
                                    </p:set>
                                    <p:animEffect transition="in" filter="wheel(4)">
                                      <p:cBhvr>
                                        <p:cTn id="87" dur="2000"/>
                                        <p:tgtEl>
                                          <p:spTgt spid="24">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4" fill="hold" grpId="0" nodeType="clickEffect">
                                  <p:stCondLst>
                                    <p:cond delay="0"/>
                                  </p:stCondLst>
                                  <p:childTnLst>
                                    <p:set>
                                      <p:cBhvr>
                                        <p:cTn id="91" dur="1" fill="hold">
                                          <p:stCondLst>
                                            <p:cond delay="0"/>
                                          </p:stCondLst>
                                        </p:cTn>
                                        <p:tgtEl>
                                          <p:spTgt spid="24">
                                            <p:txEl>
                                              <p:pRg st="18" end="18"/>
                                            </p:txEl>
                                          </p:spTgt>
                                        </p:tgtEl>
                                        <p:attrNameLst>
                                          <p:attrName>style.visibility</p:attrName>
                                        </p:attrNameLst>
                                      </p:cBhvr>
                                      <p:to>
                                        <p:strVal val="visible"/>
                                      </p:to>
                                    </p:set>
                                    <p:animEffect transition="in" filter="wheel(4)">
                                      <p:cBhvr>
                                        <p:cTn id="92" dur="2000"/>
                                        <p:tgtEl>
                                          <p:spTgt spid="24">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4" fill="hold" grpId="0" nodeType="clickEffect">
                                  <p:stCondLst>
                                    <p:cond delay="0"/>
                                  </p:stCondLst>
                                  <p:childTnLst>
                                    <p:set>
                                      <p:cBhvr>
                                        <p:cTn id="96" dur="1" fill="hold">
                                          <p:stCondLst>
                                            <p:cond delay="0"/>
                                          </p:stCondLst>
                                        </p:cTn>
                                        <p:tgtEl>
                                          <p:spTgt spid="24">
                                            <p:txEl>
                                              <p:pRg st="19" end="19"/>
                                            </p:txEl>
                                          </p:spTgt>
                                        </p:tgtEl>
                                        <p:attrNameLst>
                                          <p:attrName>style.visibility</p:attrName>
                                        </p:attrNameLst>
                                      </p:cBhvr>
                                      <p:to>
                                        <p:strVal val="visible"/>
                                      </p:to>
                                    </p:set>
                                    <p:animEffect transition="in" filter="wheel(4)">
                                      <p:cBhvr>
                                        <p:cTn id="97" dur="2000"/>
                                        <p:tgtEl>
                                          <p:spTgt spid="24">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4" fill="hold" grpId="0" nodeType="clickEffect">
                                  <p:stCondLst>
                                    <p:cond delay="0"/>
                                  </p:stCondLst>
                                  <p:childTnLst>
                                    <p:set>
                                      <p:cBhvr>
                                        <p:cTn id="101" dur="1" fill="hold">
                                          <p:stCondLst>
                                            <p:cond delay="0"/>
                                          </p:stCondLst>
                                        </p:cTn>
                                        <p:tgtEl>
                                          <p:spTgt spid="24">
                                            <p:txEl>
                                              <p:pRg st="20" end="20"/>
                                            </p:txEl>
                                          </p:spTgt>
                                        </p:tgtEl>
                                        <p:attrNameLst>
                                          <p:attrName>style.visibility</p:attrName>
                                        </p:attrNameLst>
                                      </p:cBhvr>
                                      <p:to>
                                        <p:strVal val="visible"/>
                                      </p:to>
                                    </p:set>
                                    <p:animEffect transition="in" filter="wheel(4)">
                                      <p:cBhvr>
                                        <p:cTn id="102" dur="2000"/>
                                        <p:tgtEl>
                                          <p:spTgt spid="24">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edge">
                                      <p:cBhvr>
                                        <p:cTn id="10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24" grpId="0" build="p"/>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Advisory Boards and Committee     cont…</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42</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152400" y="1200150"/>
            <a:ext cx="8839200" cy="2895600"/>
          </a:xfrm>
        </p:spPr>
        <p:txBody>
          <a:bodyPr numCol="2"/>
          <a:lstStyle/>
          <a:p>
            <a:pPr>
              <a:buNone/>
            </a:pPr>
            <a:r>
              <a:rPr lang="en-US" sz="1600" b="1" dirty="0" smtClean="0"/>
              <a:t>The State Advisory Board</a:t>
            </a:r>
            <a:r>
              <a:rPr lang="en-US" sz="1600" dirty="0" smtClean="0"/>
              <a:t> shall consists of:</a:t>
            </a:r>
            <a:endParaRPr lang="en-US" dirty="0" smtClean="0"/>
          </a:p>
          <a:p>
            <a:pPr>
              <a:buClr>
                <a:schemeClr val="accent6"/>
              </a:buClr>
              <a:buSzPct val="125000"/>
              <a:buFont typeface="+mj-lt"/>
              <a:buAutoNum type="arabicPeriod"/>
            </a:pPr>
            <a:r>
              <a:rPr lang="en-US" sz="1200" dirty="0" smtClean="0"/>
              <a:t>Minister in charge of Department of State Govt. dealing with Disability matters as a Chairperson, ex officio </a:t>
            </a:r>
          </a:p>
          <a:p>
            <a:pPr>
              <a:buClr>
                <a:schemeClr val="accent6"/>
              </a:buClr>
              <a:buSzPct val="125000"/>
              <a:buFont typeface="+mj-lt"/>
              <a:buAutoNum type="arabicPeriod"/>
            </a:pPr>
            <a:r>
              <a:rPr lang="en-US" sz="1200" dirty="0" smtClean="0"/>
              <a:t>Minister of State  or the Deputy Minister in charge  of the Dept in dealing with Dept. of Disability matters as Vice Chairperson</a:t>
            </a:r>
          </a:p>
          <a:p>
            <a:pPr>
              <a:buClr>
                <a:schemeClr val="accent6"/>
              </a:buClr>
              <a:buSzPct val="125000"/>
              <a:buFont typeface="+mj-lt"/>
              <a:buAutoNum type="arabicPeriod"/>
            </a:pPr>
            <a:r>
              <a:rPr lang="en-US" sz="1200" dirty="0" smtClean="0"/>
              <a:t>3 members of State Legislature</a:t>
            </a:r>
          </a:p>
          <a:p>
            <a:pPr>
              <a:buClr>
                <a:schemeClr val="accent6"/>
              </a:buClr>
              <a:buSzPct val="125000"/>
              <a:buFont typeface="+mj-lt"/>
              <a:buAutoNum type="arabicPeriod"/>
            </a:pPr>
            <a:r>
              <a:rPr lang="en-US" sz="1200" dirty="0" smtClean="0"/>
              <a:t>Secretaries  in charge of the </a:t>
            </a:r>
            <a:r>
              <a:rPr lang="en-US" sz="1200" dirty="0" err="1" smtClean="0"/>
              <a:t>Depts</a:t>
            </a:r>
            <a:r>
              <a:rPr lang="en-US" sz="1200" dirty="0" smtClean="0"/>
              <a:t> of Disability Affairs, School Education, Literacy &amp; Higher Education, Women &amp; Child, Finance, Personnel &amp; Training, Health &amp; Family Welfare, RDPR, Industrial Policy &amp; Promotion, </a:t>
            </a:r>
            <a:r>
              <a:rPr lang="en-US" sz="1200" dirty="0" err="1" smtClean="0"/>
              <a:t>Labour</a:t>
            </a:r>
            <a:r>
              <a:rPr lang="en-US" sz="1200" dirty="0" smtClean="0"/>
              <a:t> &amp; Employment, Urban Development, Housing &amp; Urban Poverty Alleviations, Science &amp; Technology, Information Technology, Public Enterprises, Youth Affaires &amp; Sports, Road Transportation and any other Dept.</a:t>
            </a:r>
          </a:p>
          <a:p>
            <a:pPr>
              <a:buClr>
                <a:schemeClr val="accent6"/>
              </a:buClr>
              <a:buSzPct val="125000"/>
              <a:buFont typeface="+mj-lt"/>
              <a:buAutoNum type="arabicPeriod"/>
            </a:pPr>
            <a:r>
              <a:rPr lang="en-US" sz="1200" dirty="0" smtClean="0"/>
              <a:t>Director, Directorate of Differently </a:t>
            </a:r>
            <a:r>
              <a:rPr lang="en-US" sz="1200" dirty="0" err="1" smtClean="0"/>
              <a:t>Alble</a:t>
            </a:r>
            <a:r>
              <a:rPr lang="en-US" sz="1200" dirty="0" smtClean="0"/>
              <a:t> &amp; Senior Citizens</a:t>
            </a:r>
          </a:p>
          <a:p>
            <a:pPr>
              <a:buClr>
                <a:schemeClr val="accent6"/>
              </a:buClr>
              <a:buSzPct val="125000"/>
              <a:buFont typeface="+mj-lt"/>
              <a:buAutoNum type="arabicPeriod"/>
            </a:pPr>
            <a:r>
              <a:rPr lang="en-US" sz="1200" dirty="0" smtClean="0"/>
              <a:t>Nominated Members by the State </a:t>
            </a:r>
            <a:r>
              <a:rPr lang="en-US" sz="1200" dirty="0" err="1" smtClean="0"/>
              <a:t>Govt</a:t>
            </a:r>
            <a:r>
              <a:rPr lang="en-US" sz="1200" dirty="0" smtClean="0"/>
              <a:t>: 5 members from Disability &amp; Rehab field, 5 members  from districts by rotation to represent, 10 PWDs &amp; </a:t>
            </a:r>
            <a:r>
              <a:rPr lang="en-US" sz="1200" dirty="0" err="1" smtClean="0"/>
              <a:t>upto</a:t>
            </a:r>
            <a:r>
              <a:rPr lang="en-US" sz="1200" dirty="0" smtClean="0"/>
              <a:t> 3 representatives  of state chambers  of commerce &amp; industry</a:t>
            </a:r>
          </a:p>
          <a:p>
            <a:pPr>
              <a:buClr>
                <a:schemeClr val="accent6"/>
              </a:buClr>
              <a:buSzPct val="125000"/>
              <a:buFont typeface="+mj-lt"/>
              <a:buAutoNum type="arabicPeriod"/>
            </a:pPr>
            <a:r>
              <a:rPr lang="en-US" sz="1200" dirty="0" smtClean="0"/>
              <a:t> Joint Secretary in the Dept dealing with disability matters </a:t>
            </a:r>
          </a:p>
          <a:p>
            <a:pPr>
              <a:buFontTx/>
              <a:buChar char="-"/>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sp>
        <p:nvSpPr>
          <p:cNvPr id="22" name="Rectangle 21"/>
          <p:cNvSpPr/>
          <p:nvPr/>
        </p:nvSpPr>
        <p:spPr>
          <a:xfrm>
            <a:off x="304800" y="4248150"/>
            <a:ext cx="67056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solidFill>
                  <a:schemeClr val="tx1"/>
                </a:solidFill>
              </a:rPr>
              <a:t>Shall meet at least once in six months.  Advise, develop a national policy, review, coordinate, recommend steps, monitor &amp; evaluate</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heel(4)">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heel(4)">
                                      <p:cBhvr>
                                        <p:cTn id="17" dur="20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heel(4)">
                                      <p:cBhvr>
                                        <p:cTn id="22" dur="20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heel(4)">
                                      <p:cBhvr>
                                        <p:cTn id="27" dur="20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wheel(4)">
                                      <p:cBhvr>
                                        <p:cTn id="32" dur="20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wheel(4)">
                                      <p:cBhvr>
                                        <p:cTn id="37" dur="2000"/>
                                        <p:tgtEl>
                                          <p:spTgt spid="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4">
                                            <p:txEl>
                                              <p:pRg st="6" end="6"/>
                                            </p:txEl>
                                          </p:spTgt>
                                        </p:tgtEl>
                                        <p:attrNameLst>
                                          <p:attrName>style.visibility</p:attrName>
                                        </p:attrNameLst>
                                      </p:cBhvr>
                                      <p:to>
                                        <p:strVal val="visible"/>
                                      </p:to>
                                    </p:set>
                                    <p:animEffect transition="in" filter="wheel(4)">
                                      <p:cBhvr>
                                        <p:cTn id="42" dur="2000"/>
                                        <p:tgtEl>
                                          <p:spTgt spid="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animEffect transition="in" filter="wheel(4)">
                                      <p:cBhvr>
                                        <p:cTn id="47" dur="2000"/>
                                        <p:tgtEl>
                                          <p:spTgt spid="2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edg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24" grpId="0" build="p"/>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hape 2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p:sp>
        <p:nvSpPr>
          <p:cNvPr id="6" name="Rectangle 5"/>
          <p:cNvSpPr/>
          <p:nvPr/>
        </p:nvSpPr>
        <p:spPr>
          <a:xfrm rot="4076881">
            <a:off x="3954569" y="2123102"/>
            <a:ext cx="1219200" cy="1160413"/>
          </a:xfrm>
          <a:prstGeom prst="rect">
            <a:avLst/>
          </a:prstGeom>
          <a:scene3d>
            <a:camera prst="perspectiveRelaxedModerately"/>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solidFill>
                  <a:schemeClr val="accent6"/>
                </a:solidFill>
              </a:rPr>
              <a:t>21</a:t>
            </a:r>
            <a:r>
              <a:rPr lang="en-US" sz="2800" b="1" dirty="0" smtClean="0"/>
              <a:t> </a:t>
            </a:r>
            <a:r>
              <a:rPr lang="en-US" sz="2800" b="1" dirty="0" err="1" smtClean="0">
                <a:solidFill>
                  <a:srgbClr val="FF0000"/>
                </a:solidFill>
              </a:rPr>
              <a:t>Dis</a:t>
            </a:r>
            <a:endParaRPr lang="en-US" sz="2800" b="1" dirty="0" smtClean="0">
              <a:solidFill>
                <a:srgbClr val="FF0000"/>
              </a:solidFill>
            </a:endParaRPr>
          </a:p>
          <a:p>
            <a:pPr algn="ctr"/>
            <a:r>
              <a:rPr lang="en-US" sz="2800" b="1" dirty="0" err="1" smtClean="0">
                <a:solidFill>
                  <a:srgbClr val="FFC000"/>
                </a:solidFill>
              </a:rPr>
              <a:t>Abili</a:t>
            </a:r>
            <a:r>
              <a:rPr lang="en-US" sz="2800" b="1" dirty="0" smtClean="0">
                <a:solidFill>
                  <a:srgbClr val="FFC000"/>
                </a:solidFill>
              </a:rPr>
              <a:t> </a:t>
            </a:r>
            <a:r>
              <a:rPr lang="en-US" sz="2800" b="1" dirty="0" smtClean="0">
                <a:solidFill>
                  <a:srgbClr val="002060"/>
                </a:solidFill>
              </a:rPr>
              <a:t>ties</a:t>
            </a:r>
            <a:endParaRPr lang="en-US" b="1" dirty="0">
              <a:solidFill>
                <a:srgbClr val="002060"/>
              </a:solidFill>
            </a:endParaRPr>
          </a:p>
        </p:txBody>
      </p:sp>
      <p:sp>
        <p:nvSpPr>
          <p:cNvPr id="7" name="Rounded Rectangle 6"/>
          <p:cNvSpPr/>
          <p:nvPr/>
        </p:nvSpPr>
        <p:spPr>
          <a:xfrm>
            <a:off x="2286000" y="209550"/>
            <a:ext cx="17526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 Blindness</a:t>
            </a:r>
            <a:endParaRPr lang="en-US" b="1" dirty="0"/>
          </a:p>
        </p:txBody>
      </p:sp>
      <p:sp>
        <p:nvSpPr>
          <p:cNvPr id="8" name="Rounded Rectangle 7"/>
          <p:cNvSpPr/>
          <p:nvPr/>
        </p:nvSpPr>
        <p:spPr>
          <a:xfrm>
            <a:off x="4191000" y="514350"/>
            <a:ext cx="1752600" cy="533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2. Low-vision</a:t>
            </a:r>
            <a:endParaRPr lang="en-US" b="1" dirty="0"/>
          </a:p>
        </p:txBody>
      </p:sp>
      <p:sp>
        <p:nvSpPr>
          <p:cNvPr id="9" name="Rounded Rectangle 8"/>
          <p:cNvSpPr/>
          <p:nvPr/>
        </p:nvSpPr>
        <p:spPr>
          <a:xfrm>
            <a:off x="3048000" y="4476750"/>
            <a:ext cx="35814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9. Autism Spectrum Disorder</a:t>
            </a:r>
            <a:endParaRPr lang="en-US" b="1" dirty="0"/>
          </a:p>
        </p:txBody>
      </p:sp>
      <p:sp>
        <p:nvSpPr>
          <p:cNvPr id="10" name="Rounded Rectangle 9"/>
          <p:cNvSpPr/>
          <p:nvPr/>
        </p:nvSpPr>
        <p:spPr>
          <a:xfrm>
            <a:off x="152400" y="1352550"/>
            <a:ext cx="1752600" cy="533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6. Dwarfism</a:t>
            </a:r>
            <a:endParaRPr lang="en-US" b="1" dirty="0"/>
          </a:p>
        </p:txBody>
      </p:sp>
      <p:sp>
        <p:nvSpPr>
          <p:cNvPr id="11" name="Rounded Rectangle 10"/>
          <p:cNvSpPr/>
          <p:nvPr/>
        </p:nvSpPr>
        <p:spPr>
          <a:xfrm>
            <a:off x="0" y="2571750"/>
            <a:ext cx="1600200" cy="533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14. Multiple Sclerosis</a:t>
            </a:r>
            <a:endParaRPr lang="en-US" b="1" dirty="0"/>
          </a:p>
        </p:txBody>
      </p:sp>
      <p:sp>
        <p:nvSpPr>
          <p:cNvPr id="12" name="Rounded Rectangle 11"/>
          <p:cNvSpPr/>
          <p:nvPr/>
        </p:nvSpPr>
        <p:spPr>
          <a:xfrm>
            <a:off x="6019800" y="0"/>
            <a:ext cx="28956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7. Intellectual Disability</a:t>
            </a:r>
            <a:endParaRPr lang="en-US" b="1" dirty="0"/>
          </a:p>
        </p:txBody>
      </p:sp>
      <p:sp>
        <p:nvSpPr>
          <p:cNvPr id="13" name="Rounded Rectangle 12"/>
          <p:cNvSpPr/>
          <p:nvPr/>
        </p:nvSpPr>
        <p:spPr>
          <a:xfrm>
            <a:off x="6629400" y="590550"/>
            <a:ext cx="23622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10. Cerebral Palsy</a:t>
            </a:r>
            <a:endParaRPr lang="en-US" b="1" dirty="0"/>
          </a:p>
        </p:txBody>
      </p:sp>
      <p:sp>
        <p:nvSpPr>
          <p:cNvPr id="14" name="Rounded Rectangle 13"/>
          <p:cNvSpPr/>
          <p:nvPr/>
        </p:nvSpPr>
        <p:spPr>
          <a:xfrm>
            <a:off x="2209800" y="2724150"/>
            <a:ext cx="1676400" cy="838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15. Speech &amp; Language disability</a:t>
            </a:r>
            <a:endParaRPr lang="en-US" b="1" dirty="0"/>
          </a:p>
        </p:txBody>
      </p:sp>
      <p:sp>
        <p:nvSpPr>
          <p:cNvPr id="15" name="Rounded Rectangle 14"/>
          <p:cNvSpPr/>
          <p:nvPr/>
        </p:nvSpPr>
        <p:spPr>
          <a:xfrm>
            <a:off x="7010400" y="1428750"/>
            <a:ext cx="2133600" cy="533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8. Mental Illness</a:t>
            </a:r>
            <a:endParaRPr lang="en-US" b="1" dirty="0"/>
          </a:p>
        </p:txBody>
      </p:sp>
      <p:sp>
        <p:nvSpPr>
          <p:cNvPr id="16" name="Rounded Rectangle 15"/>
          <p:cNvSpPr/>
          <p:nvPr/>
        </p:nvSpPr>
        <p:spPr>
          <a:xfrm>
            <a:off x="0" y="3409950"/>
            <a:ext cx="2133600" cy="533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16. Thalassemia</a:t>
            </a:r>
            <a:endParaRPr lang="en-US" b="1" dirty="0"/>
          </a:p>
        </p:txBody>
      </p:sp>
      <p:sp>
        <p:nvSpPr>
          <p:cNvPr id="17" name="Rounded Rectangle 16"/>
          <p:cNvSpPr/>
          <p:nvPr/>
        </p:nvSpPr>
        <p:spPr>
          <a:xfrm>
            <a:off x="5410200" y="2190750"/>
            <a:ext cx="2971800" cy="533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11. Muscular Dystrophy</a:t>
            </a:r>
            <a:endParaRPr lang="en-US" b="1" dirty="0"/>
          </a:p>
        </p:txBody>
      </p:sp>
      <p:sp>
        <p:nvSpPr>
          <p:cNvPr id="18" name="Rounded Rectangle 17"/>
          <p:cNvSpPr/>
          <p:nvPr/>
        </p:nvSpPr>
        <p:spPr>
          <a:xfrm>
            <a:off x="5181600" y="1200150"/>
            <a:ext cx="17526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12. Chronic Neurological conditions</a:t>
            </a:r>
            <a:endParaRPr lang="en-US" b="1" dirty="0"/>
          </a:p>
        </p:txBody>
      </p:sp>
      <p:sp>
        <p:nvSpPr>
          <p:cNvPr id="19" name="Rounded Rectangle 18"/>
          <p:cNvSpPr/>
          <p:nvPr/>
        </p:nvSpPr>
        <p:spPr>
          <a:xfrm>
            <a:off x="1143000" y="1962150"/>
            <a:ext cx="2590800" cy="533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13. Specific Learning Disabilities</a:t>
            </a:r>
            <a:endParaRPr lang="en-US" b="1" dirty="0"/>
          </a:p>
        </p:txBody>
      </p:sp>
      <p:sp>
        <p:nvSpPr>
          <p:cNvPr id="20" name="Rounded Rectangle 19"/>
          <p:cNvSpPr/>
          <p:nvPr/>
        </p:nvSpPr>
        <p:spPr>
          <a:xfrm>
            <a:off x="5429825" y="2852050"/>
            <a:ext cx="3429000" cy="533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4. Hearing Impairment (deaf and hard of hearing)</a:t>
            </a:r>
            <a:endParaRPr lang="en-US" b="1" dirty="0"/>
          </a:p>
        </p:txBody>
      </p:sp>
      <p:sp>
        <p:nvSpPr>
          <p:cNvPr id="21" name="Rounded Rectangle 20"/>
          <p:cNvSpPr/>
          <p:nvPr/>
        </p:nvSpPr>
        <p:spPr>
          <a:xfrm>
            <a:off x="2057400" y="1276350"/>
            <a:ext cx="3048000" cy="533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5.  </a:t>
            </a:r>
            <a:r>
              <a:rPr lang="en-US" sz="2000" dirty="0" err="1" smtClean="0">
                <a:solidFill>
                  <a:srgbClr val="002060"/>
                </a:solidFill>
              </a:rPr>
              <a:t>Locomotor</a:t>
            </a:r>
            <a:r>
              <a:rPr lang="en-US" sz="2000" dirty="0" smtClean="0">
                <a:solidFill>
                  <a:srgbClr val="002060"/>
                </a:solidFill>
              </a:rPr>
              <a:t> Disability</a:t>
            </a:r>
            <a:endParaRPr lang="en-US" b="1" dirty="0"/>
          </a:p>
        </p:txBody>
      </p:sp>
      <p:sp>
        <p:nvSpPr>
          <p:cNvPr id="22" name="Rounded Rectangle 21"/>
          <p:cNvSpPr/>
          <p:nvPr/>
        </p:nvSpPr>
        <p:spPr>
          <a:xfrm>
            <a:off x="0" y="666750"/>
            <a:ext cx="2286000"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3.</a:t>
            </a:r>
            <a:r>
              <a:rPr lang="en-US" dirty="0" smtClean="0">
                <a:solidFill>
                  <a:srgbClr val="002060"/>
                </a:solidFill>
              </a:rPr>
              <a:t> </a:t>
            </a:r>
            <a:r>
              <a:rPr lang="en-US" sz="2000" dirty="0" smtClean="0">
                <a:solidFill>
                  <a:srgbClr val="002060"/>
                </a:solidFill>
              </a:rPr>
              <a:t>Leprosy Cured</a:t>
            </a:r>
            <a:endParaRPr lang="en-US" sz="2000" b="1" dirty="0"/>
          </a:p>
        </p:txBody>
      </p:sp>
      <p:sp>
        <p:nvSpPr>
          <p:cNvPr id="23" name="Rounded Rectangle 22"/>
          <p:cNvSpPr/>
          <p:nvPr/>
        </p:nvSpPr>
        <p:spPr>
          <a:xfrm>
            <a:off x="228600" y="4095750"/>
            <a:ext cx="25908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19. Multiple Disabilities including deaf-blindness</a:t>
            </a:r>
            <a:endParaRPr lang="en-US" b="1" dirty="0"/>
          </a:p>
        </p:txBody>
      </p:sp>
      <p:sp>
        <p:nvSpPr>
          <p:cNvPr id="24" name="Rounded Rectangle 23"/>
          <p:cNvSpPr/>
          <p:nvPr/>
        </p:nvSpPr>
        <p:spPr>
          <a:xfrm>
            <a:off x="6781800" y="3486150"/>
            <a:ext cx="20574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 17. Hemophilia</a:t>
            </a:r>
            <a:endParaRPr lang="en-US" b="1" dirty="0"/>
          </a:p>
        </p:txBody>
      </p:sp>
      <p:sp>
        <p:nvSpPr>
          <p:cNvPr id="25" name="Rounded Rectangle 24"/>
          <p:cNvSpPr/>
          <p:nvPr/>
        </p:nvSpPr>
        <p:spPr>
          <a:xfrm>
            <a:off x="2667000" y="3714750"/>
            <a:ext cx="16764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18. Sickle Cell disease</a:t>
            </a:r>
            <a:endParaRPr lang="en-US" b="1" dirty="0"/>
          </a:p>
        </p:txBody>
      </p:sp>
      <p:sp>
        <p:nvSpPr>
          <p:cNvPr id="26" name="Rounded Rectangle 25"/>
          <p:cNvSpPr/>
          <p:nvPr/>
        </p:nvSpPr>
        <p:spPr>
          <a:xfrm>
            <a:off x="4648200" y="379095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20. Acid Attack victim</a:t>
            </a:r>
            <a:endParaRPr lang="en-US" b="1" dirty="0"/>
          </a:p>
        </p:txBody>
      </p:sp>
      <p:sp>
        <p:nvSpPr>
          <p:cNvPr id="27" name="Rounded Rectangle 26"/>
          <p:cNvSpPr/>
          <p:nvPr/>
        </p:nvSpPr>
        <p:spPr>
          <a:xfrm>
            <a:off x="6781800" y="4095750"/>
            <a:ext cx="1981200" cy="533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21. Parkinson's disease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edge">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edge">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edge">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edg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edge">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edg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edge">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edge">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edge">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edge">
                                      <p:cBhvr>
                                        <p:cTn id="77" dur="2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edge">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edge">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edge">
                                      <p:cBhvr>
                                        <p:cTn id="92" dur="20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edge">
                                      <p:cBhvr>
                                        <p:cTn id="97" dur="20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edge">
                                      <p:cBhvr>
                                        <p:cTn id="102" dur="2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edge">
                                      <p:cBhvr>
                                        <p:cTn id="107" dur="20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edge">
                                      <p:cBhvr>
                                        <p:cTn id="1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K</a:t>
            </a:r>
            <a:r>
              <a:rPr lang="en" dirty="0" smtClean="0"/>
              <a:t>ey Disability Classification</a:t>
            </a:r>
            <a:endParaRPr dirty="0"/>
          </a:p>
        </p:txBody>
      </p:sp>
      <p:sp>
        <p:nvSpPr>
          <p:cNvPr id="284" name="Shape 284"/>
          <p:cNvSpPr txBox="1">
            <a:spLocks noGrp="1"/>
          </p:cNvSpPr>
          <p:nvPr>
            <p:ph type="body" idx="1"/>
          </p:nvPr>
        </p:nvSpPr>
        <p:spPr>
          <a:xfrm>
            <a:off x="152400" y="1352550"/>
            <a:ext cx="3276600" cy="3429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p>
            <a:pPr marL="0" lvl="0" indent="0" rtl="0">
              <a:spcBef>
                <a:spcPts val="600"/>
              </a:spcBef>
              <a:spcAft>
                <a:spcPts val="0"/>
              </a:spcAft>
              <a:buNone/>
            </a:pPr>
            <a:r>
              <a:rPr lang="en" sz="1400" b="1" dirty="0" smtClean="0"/>
              <a:t>PHYSICAL DISABILITY</a:t>
            </a:r>
            <a:endParaRPr sz="1400" b="1" dirty="0"/>
          </a:p>
          <a:p>
            <a:pPr marL="0" indent="0">
              <a:spcBef>
                <a:spcPts val="1000"/>
              </a:spcBef>
              <a:spcAft>
                <a:spcPts val="1000"/>
              </a:spcAft>
              <a:buClr>
                <a:srgbClr val="FF0000"/>
              </a:buClr>
              <a:buNone/>
            </a:pPr>
            <a:r>
              <a:rPr lang="en" sz="1400" dirty="0" smtClean="0"/>
              <a:t>A. </a:t>
            </a:r>
            <a:r>
              <a:rPr lang="en" sz="1400" b="1" i="1" u="sng" dirty="0" smtClean="0"/>
              <a:t>Locomotor disability</a:t>
            </a:r>
          </a:p>
          <a:p>
            <a:pPr marL="0" indent="0">
              <a:spcBef>
                <a:spcPts val="1000"/>
              </a:spcBef>
              <a:spcAft>
                <a:spcPts val="1000"/>
              </a:spcAft>
              <a:buClr>
                <a:srgbClr val="FF0000"/>
              </a:buClr>
              <a:buNone/>
            </a:pPr>
            <a:r>
              <a:rPr lang="en-US" sz="1400" dirty="0" smtClean="0"/>
              <a:t>1) L</a:t>
            </a:r>
            <a:r>
              <a:rPr lang="en" sz="1400" dirty="0" smtClean="0"/>
              <a:t>eprosy cured person 2) </a:t>
            </a:r>
            <a:r>
              <a:rPr lang="en-US" sz="1400" dirty="0" smtClean="0"/>
              <a:t>C</a:t>
            </a:r>
            <a:r>
              <a:rPr lang="en" sz="1400" dirty="0" smtClean="0"/>
              <a:t>erebral Palsy</a:t>
            </a:r>
          </a:p>
          <a:p>
            <a:pPr marL="0" indent="0">
              <a:spcBef>
                <a:spcPts val="1000"/>
              </a:spcBef>
              <a:spcAft>
                <a:spcPts val="1000"/>
              </a:spcAft>
              <a:buClr>
                <a:srgbClr val="FF0000"/>
              </a:buClr>
              <a:buNone/>
            </a:pPr>
            <a:r>
              <a:rPr lang="en-US" sz="1400" dirty="0" smtClean="0"/>
              <a:t>3) D</a:t>
            </a:r>
            <a:r>
              <a:rPr lang="en" sz="1400" dirty="0" smtClean="0"/>
              <a:t>warfism 4) Muscular Dystrophy</a:t>
            </a:r>
          </a:p>
          <a:p>
            <a:pPr marL="0" indent="0">
              <a:spcBef>
                <a:spcPts val="1000"/>
              </a:spcBef>
              <a:spcAft>
                <a:spcPts val="1000"/>
              </a:spcAft>
              <a:buClr>
                <a:srgbClr val="FF0000"/>
              </a:buClr>
              <a:buNone/>
            </a:pPr>
            <a:r>
              <a:rPr lang="en-US" sz="1400" dirty="0" smtClean="0"/>
              <a:t>5) A</a:t>
            </a:r>
            <a:r>
              <a:rPr lang="en" sz="1400" dirty="0" smtClean="0"/>
              <a:t>cid attack victims</a:t>
            </a:r>
          </a:p>
          <a:p>
            <a:pPr marL="0" lvl="0" indent="0">
              <a:spcBef>
                <a:spcPts val="1000"/>
              </a:spcBef>
              <a:spcAft>
                <a:spcPts val="1000"/>
              </a:spcAft>
              <a:buClr>
                <a:srgbClr val="FF0000"/>
              </a:buClr>
              <a:buNone/>
              <a:defRPr/>
            </a:pPr>
            <a:r>
              <a:rPr lang="en-US" sz="1400" dirty="0" smtClean="0"/>
              <a:t>B. </a:t>
            </a:r>
            <a:r>
              <a:rPr lang="en-US" sz="1400" b="1" i="1" u="sng" dirty="0" smtClean="0"/>
              <a:t>Visual Impairment</a:t>
            </a:r>
          </a:p>
          <a:p>
            <a:pPr marL="0" lvl="0" indent="0">
              <a:spcBef>
                <a:spcPts val="1000"/>
              </a:spcBef>
              <a:spcAft>
                <a:spcPts val="1000"/>
              </a:spcAft>
              <a:buClr>
                <a:srgbClr val="FF0000"/>
              </a:buClr>
              <a:buNone/>
              <a:defRPr/>
            </a:pPr>
            <a:r>
              <a:rPr lang="en-US" sz="1400" dirty="0" smtClean="0"/>
              <a:t>1) Blindness 2) Low- vision 3) Hearing Impairment 4) Speech &amp; Language Disability</a:t>
            </a:r>
          </a:p>
          <a:p>
            <a:pPr marL="0" indent="0">
              <a:spcBef>
                <a:spcPts val="1000"/>
              </a:spcBef>
              <a:spcAft>
                <a:spcPts val="1000"/>
              </a:spcAft>
              <a:buClr>
                <a:srgbClr val="FF0000"/>
              </a:buClr>
              <a:buNone/>
            </a:pPr>
            <a:endParaRPr lang="en" sz="1400" dirty="0" smtClean="0"/>
          </a:p>
          <a:p>
            <a:pPr marL="0" indent="0">
              <a:spcBef>
                <a:spcPts val="1000"/>
              </a:spcBef>
              <a:spcAft>
                <a:spcPts val="1000"/>
              </a:spcAft>
              <a:buClr>
                <a:srgbClr val="FF0000"/>
              </a:buClr>
              <a:buFont typeface="Arial" pitchFamily="34" charset="0"/>
              <a:buChar char="•"/>
            </a:pPr>
            <a:endParaRPr dirty="0"/>
          </a:p>
        </p:txBody>
      </p:sp>
      <p:sp>
        <p:nvSpPr>
          <p:cNvPr id="286" name="Shape 286"/>
          <p:cNvSpPr txBox="1">
            <a:spLocks noGrp="1"/>
          </p:cNvSpPr>
          <p:nvPr>
            <p:ph type="body" idx="3"/>
          </p:nvPr>
        </p:nvSpPr>
        <p:spPr>
          <a:xfrm>
            <a:off x="3505200" y="1352550"/>
            <a:ext cx="1600200" cy="2709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rtl="0">
              <a:spcBef>
                <a:spcPts val="600"/>
              </a:spcBef>
              <a:spcAft>
                <a:spcPts val="0"/>
              </a:spcAft>
              <a:buNone/>
            </a:pPr>
            <a:r>
              <a:rPr lang="en" sz="1400" b="1" dirty="0" smtClean="0"/>
              <a:t>INTELLECTUAL DISABILITY</a:t>
            </a:r>
            <a:endParaRPr sz="1400" b="1" dirty="0"/>
          </a:p>
          <a:p>
            <a:pPr marL="0" indent="0">
              <a:spcBef>
                <a:spcPts val="1000"/>
              </a:spcBef>
              <a:spcAft>
                <a:spcPts val="1000"/>
              </a:spcAft>
              <a:buClr>
                <a:srgbClr val="FF0000"/>
              </a:buClr>
              <a:buNone/>
            </a:pPr>
            <a:r>
              <a:rPr lang="en-US" sz="1400" dirty="0" smtClean="0"/>
              <a:t>1) Specific Learning Disability</a:t>
            </a:r>
          </a:p>
          <a:p>
            <a:pPr marL="0" indent="0">
              <a:spcBef>
                <a:spcPts val="1000"/>
              </a:spcBef>
              <a:spcAft>
                <a:spcPts val="1000"/>
              </a:spcAft>
              <a:buClr>
                <a:srgbClr val="FF0000"/>
              </a:buClr>
              <a:buNone/>
            </a:pPr>
            <a:r>
              <a:rPr lang="en-US" sz="1400" dirty="0" smtClean="0"/>
              <a:t>2) Autism Spectrum Disorder</a:t>
            </a:r>
          </a:p>
          <a:p>
            <a:pPr marL="0" indent="0">
              <a:spcBef>
                <a:spcPts val="1000"/>
              </a:spcBef>
              <a:spcAft>
                <a:spcPts val="1000"/>
              </a:spcAft>
              <a:buClr>
                <a:srgbClr val="FF0000"/>
              </a:buClr>
              <a:buNone/>
            </a:pPr>
            <a:r>
              <a:rPr lang="en-US" sz="1400" dirty="0" smtClean="0"/>
              <a:t>3) Mental Illness (</a:t>
            </a:r>
            <a:r>
              <a:rPr lang="en-US" sz="1400" dirty="0" err="1" smtClean="0"/>
              <a:t>subnormality</a:t>
            </a:r>
            <a:r>
              <a:rPr lang="en-US" sz="1400" dirty="0" smtClean="0"/>
              <a:t> of intelligence)</a:t>
            </a:r>
            <a:endParaRPr sz="1400" dirty="0"/>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grpSp>
        <p:nvGrpSpPr>
          <p:cNvPr id="2" name="Shape 288"/>
          <p:cNvGrpSpPr/>
          <p:nvPr/>
        </p:nvGrpSpPr>
        <p:grpSpPr>
          <a:xfrm>
            <a:off x="312466" y="587260"/>
            <a:ext cx="309022" cy="376837"/>
            <a:chOff x="596350" y="929175"/>
            <a:chExt cx="407950" cy="497475"/>
          </a:xfrm>
        </p:grpSpPr>
        <p:sp>
          <p:nvSpPr>
            <p:cNvPr id="289"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284"/>
          <p:cNvSpPr txBox="1">
            <a:spLocks/>
          </p:cNvSpPr>
          <p:nvPr/>
        </p:nvSpPr>
        <p:spPr>
          <a:xfrm>
            <a:off x="5181600" y="1352550"/>
            <a:ext cx="2590800" cy="3352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7D3E6"/>
              </a:buClr>
              <a:buSzPts val="1800"/>
              <a:buFont typeface="Roboto Condensed Light"/>
              <a:buNone/>
              <a:tabLst/>
              <a:defRPr/>
            </a:pPr>
            <a:r>
              <a:rPr lang="en-US" b="1" dirty="0" smtClean="0">
                <a:solidFill>
                  <a:srgbClr val="263248"/>
                </a:solidFill>
                <a:latin typeface="Roboto Condensed Light"/>
                <a:ea typeface="Roboto Condensed Light"/>
                <a:cs typeface="Roboto Condensed Light"/>
                <a:sym typeface="Roboto Condensed Light"/>
              </a:rPr>
              <a:t>DISABILITY CAUSED DUE TO </a:t>
            </a:r>
            <a:endParaRPr kumimoji="0" lang="en-US" sz="1400" b="1"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endParaRP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A. Chronic Neurological</a:t>
            </a:r>
            <a:r>
              <a:rPr kumimoji="0" lang="en-US" sz="1400" b="0" i="0" u="none" strike="noStrike" kern="0" cap="none" spc="0" normalizeH="0" noProof="0" dirty="0" smtClean="0">
                <a:ln>
                  <a:noFill/>
                </a:ln>
                <a:solidFill>
                  <a:srgbClr val="263248"/>
                </a:solidFill>
                <a:effectLst/>
                <a:uLnTx/>
                <a:uFillTx/>
                <a:latin typeface="Roboto Condensed Light"/>
                <a:ea typeface="Roboto Condensed Light"/>
                <a:cs typeface="Roboto Condensed Light"/>
                <a:sym typeface="Roboto Condensed Light"/>
              </a:rPr>
              <a:t> conditions such as:</a:t>
            </a: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 </a:t>
            </a: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1) </a:t>
            </a:r>
            <a:r>
              <a:rPr lang="en-US" dirty="0" smtClean="0">
                <a:solidFill>
                  <a:srgbClr val="263248"/>
                </a:solidFill>
                <a:latin typeface="Roboto Condensed Light"/>
                <a:ea typeface="Roboto Condensed Light"/>
                <a:cs typeface="Roboto Condensed Light"/>
                <a:sym typeface="Roboto Condensed Light"/>
              </a:rPr>
              <a:t>Multiple  Sclerosis</a:t>
            </a:r>
            <a:endPar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endParaRP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2)  Parkinson’s Disease</a:t>
            </a: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B. Blood disorder such as:</a:t>
            </a: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1) Hemophilia</a:t>
            </a:r>
            <a:r>
              <a:rPr kumimoji="0" lang="en-US" sz="1400" b="0" i="0" u="none" strike="noStrike" kern="0" cap="none" spc="0" normalizeH="0" noProof="0" dirty="0" smtClean="0">
                <a:ln>
                  <a:noFill/>
                </a:ln>
                <a:solidFill>
                  <a:srgbClr val="263248"/>
                </a:solidFill>
                <a:effectLst/>
                <a:uLnTx/>
                <a:uFillTx/>
                <a:latin typeface="Roboto Condensed Light"/>
                <a:ea typeface="Roboto Condensed Light"/>
                <a:cs typeface="Roboto Condensed Light"/>
                <a:sym typeface="Roboto Condensed Light"/>
              </a:rPr>
              <a:t> 2)</a:t>
            </a: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 </a:t>
            </a:r>
            <a:r>
              <a:rPr kumimoji="0" lang="en-US" sz="1400" b="0" i="0" u="none" strike="noStrike" kern="0" cap="none" spc="0" normalizeH="0" baseline="0" noProof="0" dirty="0" err="1" smtClean="0">
                <a:ln>
                  <a:noFill/>
                </a:ln>
                <a:solidFill>
                  <a:srgbClr val="263248"/>
                </a:solidFill>
                <a:effectLst/>
                <a:uLnTx/>
                <a:uFillTx/>
                <a:latin typeface="Roboto Condensed Light"/>
                <a:ea typeface="Roboto Condensed Light"/>
                <a:cs typeface="Roboto Condensed Light"/>
                <a:sym typeface="Roboto Condensed Light"/>
              </a:rPr>
              <a:t>Thalassemia</a:t>
            </a: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 </a:t>
            </a:r>
          </a:p>
          <a:p>
            <a:pPr marL="0" marR="0" lvl="0" indent="0" algn="l" defTabSz="914400" rtl="0" eaLnBrk="1" fontAlgn="auto" latinLnBrk="0" hangingPunct="1">
              <a:lnSpc>
                <a:spcPct val="100000"/>
              </a:lnSpc>
              <a:spcBef>
                <a:spcPts val="1000"/>
              </a:spcBef>
              <a:spcAft>
                <a:spcPts val="1000"/>
              </a:spcAft>
              <a:buClr>
                <a:srgbClr val="FF0000"/>
              </a:buClr>
              <a:buSzPts val="1800"/>
              <a:tabLst/>
              <a:defRPr/>
            </a:pPr>
            <a:r>
              <a:rPr kumimoji="0" lang="en-US" sz="1400" b="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3)  Sickle Cell Disease </a:t>
            </a:r>
          </a:p>
          <a:p>
            <a:pPr marL="0" marR="0" lvl="0" indent="0" algn="l" defTabSz="914400" rtl="0" eaLnBrk="1" fontAlgn="auto" latinLnBrk="0" hangingPunct="1">
              <a:lnSpc>
                <a:spcPct val="100000"/>
              </a:lnSpc>
              <a:spcBef>
                <a:spcPts val="1000"/>
              </a:spcBef>
              <a:spcAft>
                <a:spcPts val="1000"/>
              </a:spcAft>
              <a:buClr>
                <a:srgbClr val="FF0000"/>
              </a:buClr>
              <a:buSzPts val="1800"/>
              <a:buFont typeface="Arial" pitchFamily="34" charset="0"/>
              <a:buChar char="•"/>
              <a:tabLst/>
              <a:defRPr/>
            </a:pPr>
            <a:endParaRPr kumimoji="0" lang="en-US" sz="1800" b="0" i="0" u="none" strike="noStrike" kern="0" cap="none" spc="0" normalizeH="0" baseline="0" noProof="0" dirty="0">
              <a:ln>
                <a:noFill/>
              </a:ln>
              <a:solidFill>
                <a:srgbClr val="263248"/>
              </a:solidFill>
              <a:effectLst/>
              <a:uLnTx/>
              <a:uFillTx/>
              <a:latin typeface="Roboto Condensed Light"/>
              <a:ea typeface="Roboto Condensed Light"/>
              <a:cs typeface="Roboto Condensed Light"/>
              <a:sym typeface="Roboto Condensed Light"/>
            </a:endParaRPr>
          </a:p>
        </p:txBody>
      </p:sp>
      <p:sp>
        <p:nvSpPr>
          <p:cNvPr id="17" name="Shape 285"/>
          <p:cNvSpPr txBox="1">
            <a:spLocks/>
          </p:cNvSpPr>
          <p:nvPr/>
        </p:nvSpPr>
        <p:spPr>
          <a:xfrm>
            <a:off x="7848600" y="1352550"/>
            <a:ext cx="1143000" cy="2709900"/>
          </a:xfrm>
          <a:prstGeom prst="rect">
            <a:avLst/>
          </a:prstGeom>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7D3E6"/>
              </a:buClr>
              <a:buSzPts val="1800"/>
              <a:buFont typeface="Roboto Condensed Light"/>
              <a:buNone/>
              <a:tabLst/>
              <a:defRPr/>
            </a:pPr>
            <a:r>
              <a:rPr kumimoji="0" lang="en-US" sz="1400" b="1"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MULITPLE DISABILITIES</a:t>
            </a:r>
          </a:p>
          <a:p>
            <a:pPr marL="0" marR="0" lvl="0" indent="0" algn="l" defTabSz="914400" rtl="0" eaLnBrk="1" fontAlgn="auto" latinLnBrk="0" hangingPunct="1">
              <a:lnSpc>
                <a:spcPct val="100000"/>
              </a:lnSpc>
              <a:spcBef>
                <a:spcPts val="600"/>
              </a:spcBef>
              <a:spcAft>
                <a:spcPts val="0"/>
              </a:spcAft>
              <a:buClr>
                <a:srgbClr val="FF0000"/>
              </a:buClr>
              <a:buSzPts val="1800"/>
              <a:buFont typeface="Arial" pitchFamily="34" charset="0"/>
              <a:buChar char="•"/>
              <a:tabLst/>
              <a:defRPr/>
            </a:pPr>
            <a:r>
              <a:rPr lang="en-US" dirty="0" smtClean="0">
                <a:solidFill>
                  <a:srgbClr val="263248"/>
                </a:solidFill>
                <a:latin typeface="Roboto Condensed Light"/>
                <a:ea typeface="Roboto Condensed Light"/>
                <a:cs typeface="Roboto Condensed Light"/>
                <a:sym typeface="Roboto Condensed Light"/>
              </a:rPr>
              <a:t>More than one of the mentioned specified disabilities </a:t>
            </a:r>
            <a:r>
              <a:rPr kumimoji="0" lang="en-US" sz="1400" i="0" u="none" strike="noStrike" kern="0" cap="none" spc="0" normalizeH="0" baseline="0" noProof="0" dirty="0" smtClean="0">
                <a:ln>
                  <a:noFill/>
                </a:ln>
                <a:solidFill>
                  <a:srgbClr val="263248"/>
                </a:solidFill>
                <a:effectLst/>
                <a:uLnTx/>
                <a:uFillTx/>
                <a:latin typeface="Roboto Condensed Light"/>
                <a:ea typeface="Roboto Condensed Light"/>
                <a:cs typeface="Roboto Condensed Light"/>
                <a:sym typeface="Roboto Condensed Light"/>
              </a:rPr>
              <a:t> </a:t>
            </a:r>
            <a:endParaRPr kumimoji="0" lang="en-US" sz="1400" i="0" u="none" strike="noStrike" kern="0" cap="none" spc="0" normalizeH="0" baseline="0" noProof="0" dirty="0">
              <a:ln>
                <a:noFill/>
              </a:ln>
              <a:solidFill>
                <a:srgbClr val="263248"/>
              </a:solidFill>
              <a:effectLst/>
              <a:uLnTx/>
              <a:uFillTx/>
              <a:latin typeface="Roboto Condensed Light"/>
              <a:ea typeface="Roboto Condensed Light"/>
              <a:cs typeface="Roboto Condensed Light"/>
              <a:sym typeface="Roboto Condensed Light"/>
            </a:endParaRPr>
          </a:p>
        </p:txBody>
      </p:sp>
      <p:pic>
        <p:nvPicPr>
          <p:cNvPr id="18" name="Picture 17" descr="Image result for office of the state commissioner for persons with disabilities, KARNATAKA"/>
          <p:cNvPicPr/>
          <p:nvPr/>
        </p:nvPicPr>
        <p:blipFill>
          <a:blip r:embed="rId3" cstate="print"/>
          <a:srcRect/>
          <a:stretch>
            <a:fillRect/>
          </a:stretch>
        </p:blipFill>
        <p:spPr bwMode="auto">
          <a:xfrm>
            <a:off x="7086600" y="133350"/>
            <a:ext cx="838200" cy="666750"/>
          </a:xfrm>
          <a:prstGeom prst="rect">
            <a:avLst/>
          </a:prstGeom>
          <a:noFill/>
          <a:ln w="9525">
            <a:noFill/>
            <a:miter lim="800000"/>
            <a:headEnd/>
            <a:tailEnd/>
          </a:ln>
        </p:spPr>
      </p:pic>
      <p:pic>
        <p:nvPicPr>
          <p:cNvPr id="19" name="Picture 2" descr="C:\Users\Guruprasad\Pictures\photo.jpg"/>
          <p:cNvPicPr>
            <a:picLocks noChangeAspect="1" noChangeArrowheads="1"/>
          </p:cNvPicPr>
          <p:nvPr/>
        </p:nvPicPr>
        <p:blipFill>
          <a:blip r:embed="rId4"/>
          <a:srcRect/>
          <a:stretch>
            <a:fillRect/>
          </a:stretch>
        </p:blipFill>
        <p:spPr bwMode="auto">
          <a:xfrm>
            <a:off x="8305800" y="133350"/>
            <a:ext cx="628650" cy="6523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checkerboard(across)">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84">
                                            <p:bg/>
                                          </p:spTgt>
                                        </p:tgtEl>
                                        <p:attrNameLst>
                                          <p:attrName>style.visibility</p:attrName>
                                        </p:attrNameLst>
                                      </p:cBhvr>
                                      <p:to>
                                        <p:strVal val="visible"/>
                                      </p:to>
                                    </p:set>
                                    <p:animEffect transition="in" filter="wheel(4)">
                                      <p:cBhvr>
                                        <p:cTn id="12" dur="2000"/>
                                        <p:tgtEl>
                                          <p:spTgt spid="28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84">
                                            <p:txEl>
                                              <p:pRg st="0" end="0"/>
                                            </p:txEl>
                                          </p:spTgt>
                                        </p:tgtEl>
                                        <p:attrNameLst>
                                          <p:attrName>style.visibility</p:attrName>
                                        </p:attrNameLst>
                                      </p:cBhvr>
                                      <p:to>
                                        <p:strVal val="visible"/>
                                      </p:to>
                                    </p:set>
                                    <p:animEffect transition="in" filter="wheel(4)">
                                      <p:cBhvr>
                                        <p:cTn id="17" dur="2000"/>
                                        <p:tgtEl>
                                          <p:spTgt spid="2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84">
                                            <p:txEl>
                                              <p:pRg st="1" end="1"/>
                                            </p:txEl>
                                          </p:spTgt>
                                        </p:tgtEl>
                                        <p:attrNameLst>
                                          <p:attrName>style.visibility</p:attrName>
                                        </p:attrNameLst>
                                      </p:cBhvr>
                                      <p:to>
                                        <p:strVal val="visible"/>
                                      </p:to>
                                    </p:set>
                                    <p:animEffect transition="in" filter="wheel(4)">
                                      <p:cBhvr>
                                        <p:cTn id="22" dur="2000"/>
                                        <p:tgtEl>
                                          <p:spTgt spid="28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84">
                                            <p:txEl>
                                              <p:pRg st="2" end="2"/>
                                            </p:txEl>
                                          </p:spTgt>
                                        </p:tgtEl>
                                        <p:attrNameLst>
                                          <p:attrName>style.visibility</p:attrName>
                                        </p:attrNameLst>
                                      </p:cBhvr>
                                      <p:to>
                                        <p:strVal val="visible"/>
                                      </p:to>
                                    </p:set>
                                    <p:animEffect transition="in" filter="wheel(4)">
                                      <p:cBhvr>
                                        <p:cTn id="27" dur="2000"/>
                                        <p:tgtEl>
                                          <p:spTgt spid="28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84">
                                            <p:txEl>
                                              <p:pRg st="3" end="3"/>
                                            </p:txEl>
                                          </p:spTgt>
                                        </p:tgtEl>
                                        <p:attrNameLst>
                                          <p:attrName>style.visibility</p:attrName>
                                        </p:attrNameLst>
                                      </p:cBhvr>
                                      <p:to>
                                        <p:strVal val="visible"/>
                                      </p:to>
                                    </p:set>
                                    <p:animEffect transition="in" filter="wheel(4)">
                                      <p:cBhvr>
                                        <p:cTn id="32" dur="2000"/>
                                        <p:tgtEl>
                                          <p:spTgt spid="28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84">
                                            <p:txEl>
                                              <p:pRg st="4" end="4"/>
                                            </p:txEl>
                                          </p:spTgt>
                                        </p:tgtEl>
                                        <p:attrNameLst>
                                          <p:attrName>style.visibility</p:attrName>
                                        </p:attrNameLst>
                                      </p:cBhvr>
                                      <p:to>
                                        <p:strVal val="visible"/>
                                      </p:to>
                                    </p:set>
                                    <p:animEffect transition="in" filter="wheel(4)">
                                      <p:cBhvr>
                                        <p:cTn id="37" dur="2000"/>
                                        <p:tgtEl>
                                          <p:spTgt spid="28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84">
                                            <p:txEl>
                                              <p:pRg st="5" end="5"/>
                                            </p:txEl>
                                          </p:spTgt>
                                        </p:tgtEl>
                                        <p:attrNameLst>
                                          <p:attrName>style.visibility</p:attrName>
                                        </p:attrNameLst>
                                      </p:cBhvr>
                                      <p:to>
                                        <p:strVal val="visible"/>
                                      </p:to>
                                    </p:set>
                                    <p:animEffect transition="in" filter="wheel(4)">
                                      <p:cBhvr>
                                        <p:cTn id="42" dur="2000"/>
                                        <p:tgtEl>
                                          <p:spTgt spid="28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284">
                                            <p:txEl>
                                              <p:pRg st="6" end="6"/>
                                            </p:txEl>
                                          </p:spTgt>
                                        </p:tgtEl>
                                        <p:attrNameLst>
                                          <p:attrName>style.visibility</p:attrName>
                                        </p:attrNameLst>
                                      </p:cBhvr>
                                      <p:to>
                                        <p:strVal val="visible"/>
                                      </p:to>
                                    </p:set>
                                    <p:animEffect transition="in" filter="wheel(4)">
                                      <p:cBhvr>
                                        <p:cTn id="47" dur="2000"/>
                                        <p:tgtEl>
                                          <p:spTgt spid="28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286">
                                            <p:bg/>
                                          </p:spTgt>
                                        </p:tgtEl>
                                        <p:attrNameLst>
                                          <p:attrName>style.visibility</p:attrName>
                                        </p:attrNameLst>
                                      </p:cBhvr>
                                      <p:to>
                                        <p:strVal val="visible"/>
                                      </p:to>
                                    </p:set>
                                    <p:animEffect transition="in" filter="wheel(4)">
                                      <p:cBhvr>
                                        <p:cTn id="52" dur="2000"/>
                                        <p:tgtEl>
                                          <p:spTgt spid="286">
                                            <p:bg/>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286">
                                            <p:txEl>
                                              <p:pRg st="0" end="0"/>
                                            </p:txEl>
                                          </p:spTgt>
                                        </p:tgtEl>
                                        <p:attrNameLst>
                                          <p:attrName>style.visibility</p:attrName>
                                        </p:attrNameLst>
                                      </p:cBhvr>
                                      <p:to>
                                        <p:strVal val="visible"/>
                                      </p:to>
                                    </p:set>
                                    <p:animEffect transition="in" filter="wheel(4)">
                                      <p:cBhvr>
                                        <p:cTn id="57" dur="2000"/>
                                        <p:tgtEl>
                                          <p:spTgt spid="28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286">
                                            <p:txEl>
                                              <p:pRg st="1" end="1"/>
                                            </p:txEl>
                                          </p:spTgt>
                                        </p:tgtEl>
                                        <p:attrNameLst>
                                          <p:attrName>style.visibility</p:attrName>
                                        </p:attrNameLst>
                                      </p:cBhvr>
                                      <p:to>
                                        <p:strVal val="visible"/>
                                      </p:to>
                                    </p:set>
                                    <p:animEffect transition="in" filter="wheel(4)">
                                      <p:cBhvr>
                                        <p:cTn id="62" dur="2000"/>
                                        <p:tgtEl>
                                          <p:spTgt spid="28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286">
                                            <p:txEl>
                                              <p:pRg st="2" end="2"/>
                                            </p:txEl>
                                          </p:spTgt>
                                        </p:tgtEl>
                                        <p:attrNameLst>
                                          <p:attrName>style.visibility</p:attrName>
                                        </p:attrNameLst>
                                      </p:cBhvr>
                                      <p:to>
                                        <p:strVal val="visible"/>
                                      </p:to>
                                    </p:set>
                                    <p:animEffect transition="in" filter="wheel(4)">
                                      <p:cBhvr>
                                        <p:cTn id="67" dur="2000"/>
                                        <p:tgtEl>
                                          <p:spTgt spid="28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286">
                                            <p:txEl>
                                              <p:pRg st="3" end="3"/>
                                            </p:txEl>
                                          </p:spTgt>
                                        </p:tgtEl>
                                        <p:attrNameLst>
                                          <p:attrName>style.visibility</p:attrName>
                                        </p:attrNameLst>
                                      </p:cBhvr>
                                      <p:to>
                                        <p:strVal val="visible"/>
                                      </p:to>
                                    </p:set>
                                    <p:animEffect transition="in" filter="wheel(4)">
                                      <p:cBhvr>
                                        <p:cTn id="72" dur="2000"/>
                                        <p:tgtEl>
                                          <p:spTgt spid="28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heel(4)">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4"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heel(4)">
                                      <p:cBhvr>
                                        <p:cTn id="8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4" grpId="0" build="p" animBg="1"/>
      <p:bldP spid="286" grpId="0" build="p"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4" y="2871148"/>
            <a:ext cx="4489475" cy="1529402"/>
          </a:xfrm>
          <a:prstGeom prst="rect">
            <a:avLst/>
          </a:prstGeom>
        </p:spPr>
        <p:txBody>
          <a:bodyPr spcFirstLastPara="1" wrap="square" lIns="91425" tIns="91425" rIns="91425" bIns="91425" anchor="b" anchorCtr="0">
            <a:noAutofit/>
          </a:bodyPr>
          <a:lstStyle/>
          <a:p>
            <a:pPr lvl="0"/>
            <a:r>
              <a:rPr lang="en" dirty="0" smtClean="0"/>
              <a:t/>
            </a:r>
            <a:br>
              <a:rPr lang="en" dirty="0" smtClean="0"/>
            </a:br>
            <a:r>
              <a:rPr lang="en" dirty="0" smtClean="0"/>
              <a:t> IMPORTANT DEFINITIONS </a:t>
            </a:r>
            <a:br>
              <a:rPr lang="en" dirty="0" smtClean="0"/>
            </a:br>
            <a:r>
              <a:rPr lang="en" dirty="0" smtClean="0"/>
              <a:t/>
            </a:r>
            <a:br>
              <a:rPr lang="en" dirty="0" smtClean="0"/>
            </a:br>
            <a:r>
              <a:rPr lang="en" dirty="0" smtClean="0"/>
              <a:t>PRELIMINARY</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pic>
        <p:nvPicPr>
          <p:cNvPr id="6" name="Picture 5" descr="Image result for office of the state commissioner for persons with disabilities, KARNATAKA"/>
          <p:cNvPicPr/>
          <p:nvPr/>
        </p:nvPicPr>
        <p:blipFill>
          <a:blip r:embed="rId3" cstate="print"/>
          <a:srcRect/>
          <a:stretch>
            <a:fillRect/>
          </a:stretch>
        </p:blipFill>
        <p:spPr bwMode="auto">
          <a:xfrm>
            <a:off x="3200400" y="742950"/>
            <a:ext cx="1219200" cy="1047750"/>
          </a:xfrm>
          <a:prstGeom prst="rect">
            <a:avLst/>
          </a:prstGeom>
          <a:noFill/>
          <a:ln w="9525">
            <a:noFill/>
            <a:miter lim="800000"/>
            <a:headEnd/>
            <a:tailEnd/>
          </a:ln>
        </p:spPr>
      </p:pic>
      <p:pic>
        <p:nvPicPr>
          <p:cNvPr id="7" name="Picture 2" descr="C:\Users\Guruprasad\Pictures\photo.jpg"/>
          <p:cNvPicPr>
            <a:picLocks noChangeAspect="1" noChangeArrowheads="1"/>
          </p:cNvPicPr>
          <p:nvPr/>
        </p:nvPicPr>
        <p:blipFill>
          <a:blip r:embed="rId4"/>
          <a:srcRect/>
          <a:stretch>
            <a:fillRect/>
          </a:stretch>
        </p:blipFill>
        <p:spPr bwMode="auto">
          <a:xfrm>
            <a:off x="5257799" y="742950"/>
            <a:ext cx="995795" cy="10333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checkerboard(across)">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Important Definitions</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00150"/>
            <a:ext cx="8610600" cy="3048000"/>
          </a:xfrm>
        </p:spPr>
        <p:txBody>
          <a:bodyPr/>
          <a:lstStyle/>
          <a:p>
            <a:pPr marL="251460" lvl="0" indent="-342900">
              <a:spcBef>
                <a:spcPts val="0"/>
              </a:spcBef>
              <a:spcAft>
                <a:spcPts val="1000"/>
              </a:spcAft>
              <a:buClr>
                <a:schemeClr val="accent6"/>
              </a:buClr>
              <a:buSzPct val="130000"/>
              <a:buFont typeface="Wingdings" pitchFamily="2" charset="2"/>
              <a:buChar char="v"/>
            </a:pPr>
            <a:r>
              <a:rPr lang="en-US" sz="1400" b="1" dirty="0" smtClean="0"/>
              <a:t>BARRIER</a:t>
            </a:r>
            <a:r>
              <a:rPr lang="en-US" sz="1400" dirty="0" smtClean="0"/>
              <a:t>  means any factor including communicational, cultural, economic, environmental, institutional, political, social, attitudinal or structural factors which hampers the full &amp; effective participation of PWDs in society</a:t>
            </a:r>
          </a:p>
          <a:p>
            <a:pPr marL="251460" lvl="0" indent="-342900">
              <a:spcBef>
                <a:spcPts val="0"/>
              </a:spcBef>
              <a:spcAft>
                <a:spcPts val="1000"/>
              </a:spcAft>
              <a:buClr>
                <a:schemeClr val="accent6"/>
              </a:buClr>
              <a:buSzPct val="130000"/>
              <a:buFont typeface="Wingdings" pitchFamily="2" charset="2"/>
              <a:buChar char="v"/>
            </a:pPr>
            <a:r>
              <a:rPr lang="en-US" sz="1400" b="1" dirty="0" smtClean="0"/>
              <a:t>CAREGIVER </a:t>
            </a:r>
            <a:r>
              <a:rPr lang="en-US" sz="1400" dirty="0" smtClean="0"/>
              <a:t>– any persons including parents &amp; other family members who with or without payment provides care, support or assistance to a PWD</a:t>
            </a:r>
            <a:endParaRPr lang="en-US" sz="1400" b="1" dirty="0" smtClean="0"/>
          </a:p>
          <a:p>
            <a:pPr marL="251460" lvl="0" indent="-342900">
              <a:spcBef>
                <a:spcPts val="0"/>
              </a:spcBef>
              <a:spcAft>
                <a:spcPts val="1000"/>
              </a:spcAft>
              <a:buClr>
                <a:schemeClr val="accent6"/>
              </a:buClr>
              <a:buSzPct val="130000"/>
              <a:buFont typeface="Wingdings" pitchFamily="2" charset="2"/>
              <a:buChar char="v"/>
            </a:pPr>
            <a:r>
              <a:rPr lang="en-US" sz="1400" b="1" dirty="0" smtClean="0"/>
              <a:t>DISCRIMINATION </a:t>
            </a:r>
            <a:r>
              <a:rPr lang="en-US" sz="1400" dirty="0" smtClean="0"/>
              <a:t>– any distinction, exclusion, restriction on the basis of disability </a:t>
            </a:r>
          </a:p>
          <a:p>
            <a:pPr marL="251460" lvl="0" indent="-342900">
              <a:spcBef>
                <a:spcPts val="0"/>
              </a:spcBef>
              <a:spcAft>
                <a:spcPts val="1000"/>
              </a:spcAft>
              <a:buClr>
                <a:schemeClr val="accent6"/>
              </a:buClr>
              <a:buSzPct val="130000"/>
              <a:buFont typeface="Wingdings" pitchFamily="2" charset="2"/>
              <a:buChar char="v"/>
            </a:pPr>
            <a:r>
              <a:rPr lang="en-US" sz="1400" b="1" dirty="0" smtClean="0"/>
              <a:t>HIGH SUPPORT</a:t>
            </a:r>
            <a:r>
              <a:rPr lang="en-US" sz="1400" dirty="0" smtClean="0"/>
              <a:t> -  an intensive support, physical, psychological and otherwise for daily activities </a:t>
            </a:r>
          </a:p>
          <a:p>
            <a:pPr marL="251460" lvl="0" indent="-342900">
              <a:spcBef>
                <a:spcPts val="0"/>
              </a:spcBef>
              <a:spcAft>
                <a:spcPts val="1000"/>
              </a:spcAft>
              <a:buClr>
                <a:schemeClr val="accent6"/>
              </a:buClr>
              <a:buSzPct val="130000"/>
              <a:buFont typeface="Wingdings" pitchFamily="2" charset="2"/>
              <a:buChar char="v"/>
            </a:pPr>
            <a:r>
              <a:rPr lang="en-US" sz="1400" b="1" dirty="0" smtClean="0"/>
              <a:t>INCLUSIVE EDUCATION</a:t>
            </a:r>
            <a:r>
              <a:rPr lang="en-US" sz="1400" dirty="0" smtClean="0"/>
              <a:t> -  a system of education wherein students with and without disability learn together  and the system of teaching and learning is suitably adapted to meet the learning needs of different types of students with disabilities </a:t>
            </a:r>
          </a:p>
          <a:p>
            <a:pPr marL="251460" lvl="0" indent="-342900">
              <a:spcBef>
                <a:spcPts val="0"/>
              </a:spcBef>
              <a:spcAft>
                <a:spcPts val="1000"/>
              </a:spcAft>
              <a:buClr>
                <a:schemeClr val="accent6"/>
              </a:buClr>
              <a:buSzPct val="130000"/>
              <a:buFont typeface="Wingdings" pitchFamily="2" charset="2"/>
              <a:buChar char="v"/>
            </a:pPr>
            <a:r>
              <a:rPr lang="en-US" sz="1400" b="1" dirty="0" smtClean="0"/>
              <a:t>PERSON WITH BENCHMARK DISABILITY </a:t>
            </a:r>
            <a:r>
              <a:rPr lang="en-US" sz="1400" dirty="0" smtClean="0"/>
              <a:t>-  a person with not less than 40% of a specified disability by the certifying authority </a:t>
            </a:r>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4098" name="Picture 2" descr="C:\Users\Guruprasad\Desktop\Important-Definitions-under-IGST-act.png"/>
          <p:cNvPicPr>
            <a:picLocks noChangeAspect="1" noChangeArrowheads="1"/>
          </p:cNvPicPr>
          <p:nvPr/>
        </p:nvPicPr>
        <p:blipFill>
          <a:blip r:embed="rId5"/>
          <a:srcRect l="5122" t="11822" r="8049" b="20499"/>
          <a:stretch>
            <a:fillRect/>
          </a:stretch>
        </p:blipFill>
        <p:spPr bwMode="auto">
          <a:xfrm>
            <a:off x="4267200" y="4141770"/>
            <a:ext cx="2514600" cy="10017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slide(fromBottom)">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slide(fromBottom)">
                                      <p:cBhvr>
                                        <p:cTn id="37"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dirty="0" smtClean="0"/>
              <a:t>Important Definitions   contin….</a:t>
            </a:r>
            <a:endParaRPr sz="2400" dirty="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 name="Text Placeholder 23"/>
          <p:cNvSpPr>
            <a:spLocks noGrp="1"/>
          </p:cNvSpPr>
          <p:nvPr>
            <p:ph type="body" idx="1"/>
          </p:nvPr>
        </p:nvSpPr>
        <p:spPr>
          <a:xfrm>
            <a:off x="381000" y="1276350"/>
            <a:ext cx="8610600" cy="3048000"/>
          </a:xfrm>
        </p:spPr>
        <p:txBody>
          <a:bodyPr/>
          <a:lstStyle/>
          <a:p>
            <a:pPr marL="251460" indent="-342900">
              <a:spcBef>
                <a:spcPts val="0"/>
              </a:spcBef>
              <a:spcAft>
                <a:spcPts val="1000"/>
              </a:spcAft>
              <a:buClr>
                <a:schemeClr val="accent6"/>
              </a:buClr>
              <a:buSzPct val="130000"/>
              <a:buFont typeface="Wingdings" pitchFamily="2" charset="2"/>
              <a:buChar char="v"/>
            </a:pPr>
            <a:r>
              <a:rPr lang="en-US" sz="1400" b="1" dirty="0" smtClean="0"/>
              <a:t>PERSON WITH DISABILITY</a:t>
            </a:r>
            <a:r>
              <a:rPr lang="en-US" sz="1400" dirty="0" smtClean="0"/>
              <a:t> -  a person with long term physical, mental, intellectual or sensory impairment which, in interaction with barriers, hinders his full &amp; effective participation in society equally with others </a:t>
            </a:r>
          </a:p>
          <a:p>
            <a:pPr marL="251460" indent="-342900">
              <a:spcBef>
                <a:spcPts val="0"/>
              </a:spcBef>
              <a:spcAft>
                <a:spcPts val="1000"/>
              </a:spcAft>
              <a:buClr>
                <a:schemeClr val="accent6"/>
              </a:buClr>
              <a:buSzPct val="130000"/>
              <a:buFont typeface="Wingdings" pitchFamily="2" charset="2"/>
              <a:buChar char="v"/>
            </a:pPr>
            <a:r>
              <a:rPr lang="en-US" sz="1400" b="1" dirty="0" smtClean="0"/>
              <a:t>PUBLIC BUILDING </a:t>
            </a:r>
            <a:r>
              <a:rPr lang="en-US" sz="1400" dirty="0" smtClean="0"/>
              <a:t>-  a Govt. or private building, used or accessed by the public at large, including used for educational or vocational purposes, workplace, commercial activities, public utilities, religious, cultural, leisure or recreational activities, medical or health services, law enforcement agencies, judicial foras, railway stations or platforms, roadways, bus stands or terminus, airports or waterways</a:t>
            </a:r>
          </a:p>
          <a:p>
            <a:pPr marL="251460" indent="-342900">
              <a:spcBef>
                <a:spcPts val="0"/>
              </a:spcBef>
              <a:spcAft>
                <a:spcPts val="1000"/>
              </a:spcAft>
              <a:buClr>
                <a:schemeClr val="accent6"/>
              </a:buClr>
              <a:buSzPct val="130000"/>
              <a:buFont typeface="Wingdings" pitchFamily="2" charset="2"/>
              <a:buChar char="v"/>
            </a:pPr>
            <a:r>
              <a:rPr lang="en-US" sz="1400" b="1" dirty="0" smtClean="0"/>
              <a:t>REASONABLE ACCOMMODATION</a:t>
            </a:r>
            <a:r>
              <a:rPr lang="en-US" sz="1400" dirty="0" smtClean="0"/>
              <a:t> -  necessary and appropriate modification and adjustments, without imposing a disproportionate or undue burden in a particular case, to ensure to PWDs the enjoyment or exercise of rights equally with others</a:t>
            </a:r>
          </a:p>
          <a:p>
            <a:pPr marL="251460" indent="-342900">
              <a:spcBef>
                <a:spcPts val="0"/>
              </a:spcBef>
              <a:spcAft>
                <a:spcPts val="1000"/>
              </a:spcAft>
              <a:buClr>
                <a:schemeClr val="accent6"/>
              </a:buClr>
              <a:buSzPct val="130000"/>
              <a:buFont typeface="Wingdings" pitchFamily="2" charset="2"/>
              <a:buChar char="v"/>
            </a:pPr>
            <a:r>
              <a:rPr lang="en-US" sz="1400" b="1" dirty="0" smtClean="0"/>
              <a:t>REHABILITATION</a:t>
            </a:r>
            <a:r>
              <a:rPr lang="en-US" sz="1400" dirty="0" smtClean="0"/>
              <a:t> -  refers to a process aimed at enabling PWDs to attain and maintain optimal, physical, sensory, intellectual, psychological environment or social function levels</a:t>
            </a:r>
          </a:p>
          <a:p>
            <a:pPr marL="251460" indent="-342900">
              <a:spcBef>
                <a:spcPts val="0"/>
              </a:spcBef>
              <a:spcAft>
                <a:spcPts val="1000"/>
              </a:spcAft>
              <a:buClr>
                <a:schemeClr val="accent6"/>
              </a:buClr>
              <a:buSzPct val="130000"/>
              <a:buFont typeface="Wingdings" pitchFamily="2" charset="2"/>
              <a:buChar char="v"/>
            </a:pPr>
            <a:endParaRPr lang="en-US" dirty="0"/>
          </a:p>
        </p:txBody>
      </p:sp>
      <p:pic>
        <p:nvPicPr>
          <p:cNvPr id="26" name="Picture 25" descr="Image result for office of the state commissioner for persons with disabilities, KARNATAKA"/>
          <p:cNvPicPr/>
          <p:nvPr/>
        </p:nvPicPr>
        <p:blipFill>
          <a:blip r:embed="rId3" cstate="print"/>
          <a:srcRect/>
          <a:stretch>
            <a:fillRect/>
          </a:stretch>
        </p:blipFill>
        <p:spPr bwMode="auto">
          <a:xfrm>
            <a:off x="7162800" y="0"/>
            <a:ext cx="838200" cy="666750"/>
          </a:xfrm>
          <a:prstGeom prst="rect">
            <a:avLst/>
          </a:prstGeom>
          <a:noFill/>
          <a:ln w="9525">
            <a:noFill/>
            <a:miter lim="800000"/>
            <a:headEnd/>
            <a:tailEnd/>
          </a:ln>
        </p:spPr>
      </p:pic>
      <p:pic>
        <p:nvPicPr>
          <p:cNvPr id="27" name="Picture 2" descr="C:\Users\Guruprasad\Pictures\photo.jpg"/>
          <p:cNvPicPr>
            <a:picLocks noChangeAspect="1" noChangeArrowheads="1"/>
          </p:cNvPicPr>
          <p:nvPr/>
        </p:nvPicPr>
        <p:blipFill>
          <a:blip r:embed="rId4"/>
          <a:srcRect/>
          <a:stretch>
            <a:fillRect/>
          </a:stretch>
        </p:blipFill>
        <p:spPr bwMode="auto">
          <a:xfrm>
            <a:off x="8515350" y="0"/>
            <a:ext cx="628650" cy="652373"/>
          </a:xfrm>
          <a:prstGeom prst="rect">
            <a:avLst/>
          </a:prstGeom>
          <a:noFill/>
        </p:spPr>
      </p:pic>
      <p:pic>
        <p:nvPicPr>
          <p:cNvPr id="5122" name="Picture 2" descr="C:\Users\Guruprasad\Desktop\lamp.png"/>
          <p:cNvPicPr>
            <a:picLocks noChangeAspect="1" noChangeArrowheads="1"/>
          </p:cNvPicPr>
          <p:nvPr/>
        </p:nvPicPr>
        <p:blipFill>
          <a:blip r:embed="rId5"/>
          <a:srcRect l="10000" r="8400"/>
          <a:stretch>
            <a:fillRect/>
          </a:stretch>
        </p:blipFill>
        <p:spPr bwMode="auto">
          <a:xfrm>
            <a:off x="5410200" y="4019550"/>
            <a:ext cx="1524000"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slide(fromBottom)">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slide(fromBottom)">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slide(fromBottom)">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slide(fromBottom)">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7545</TotalTime>
  <Words>3424</Words>
  <Application>Microsoft Office PowerPoint</Application>
  <PresentationFormat>On-screen Show (16:9)</PresentationFormat>
  <Paragraphs>315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Roboto Condensed</vt:lpstr>
      <vt:lpstr>Roboto Condensed Light</vt:lpstr>
      <vt:lpstr>Wingdings</vt:lpstr>
      <vt:lpstr>Arvo</vt:lpstr>
      <vt:lpstr>Salerio template</vt:lpstr>
      <vt:lpstr>NEW RIGHTS OF PERSONS WITH DISABILITIES ACT 2016</vt:lpstr>
      <vt:lpstr>Principles for Empowerment of PWDs  Chapter 1</vt:lpstr>
      <vt:lpstr>Salient Features  Chapter 1 </vt:lpstr>
      <vt:lpstr>Salient Features               contin…</vt:lpstr>
      <vt:lpstr>Slide 5</vt:lpstr>
      <vt:lpstr>Key Disability Classification</vt:lpstr>
      <vt:lpstr>  IMPORTANT DEFINITIONS   PRELIMINARY</vt:lpstr>
      <vt:lpstr>Important Definitions</vt:lpstr>
      <vt:lpstr>Important Definitions   contin….</vt:lpstr>
      <vt:lpstr>EARLY iNTERVENTiON AND HEALTH</vt:lpstr>
      <vt:lpstr>Slide 11</vt:lpstr>
      <vt:lpstr>Rehabilitation and Health</vt:lpstr>
      <vt:lpstr>Rehabilitation and Health</vt:lpstr>
      <vt:lpstr>Rehabilitation and Health       contin…</vt:lpstr>
      <vt:lpstr>iNCLUSIVE EDUCATION </vt:lpstr>
      <vt:lpstr>Slide 16</vt:lpstr>
      <vt:lpstr>Inclusive Education</vt:lpstr>
      <vt:lpstr>Inclusive Education   contin…</vt:lpstr>
      <vt:lpstr>Inclusive Education   contin…</vt:lpstr>
      <vt:lpstr>Inclusive Education   contin…</vt:lpstr>
      <vt:lpstr>LiVELiHOOD</vt:lpstr>
      <vt:lpstr>Slide 22</vt:lpstr>
      <vt:lpstr>Skill Development and Employment</vt:lpstr>
      <vt:lpstr>Skill Development and Employment</vt:lpstr>
      <vt:lpstr>Skill Development and Employment   ..cont..</vt:lpstr>
      <vt:lpstr>AFFIRMATIVE ACTIONS FOR ACCESSIBILITY &amp;  BUILD ECO-SYSTEM</vt:lpstr>
      <vt:lpstr>Slide 27</vt:lpstr>
      <vt:lpstr>Accessibility and Eco-system </vt:lpstr>
      <vt:lpstr>Accessibility and Eco-system</vt:lpstr>
      <vt:lpstr>Accessibility and Eco-system     cont….</vt:lpstr>
      <vt:lpstr>Accessibility and Eco-system     cont….</vt:lpstr>
      <vt:lpstr>Accessibility and Eco-system       cont…</vt:lpstr>
      <vt:lpstr>Accessibility and Eco-system       cont…</vt:lpstr>
      <vt:lpstr>Accessibility and Eco-system       cont…</vt:lpstr>
      <vt:lpstr>Accessibility and Eco-system       cont…</vt:lpstr>
      <vt:lpstr>Slide 36</vt:lpstr>
      <vt:lpstr>Slide 37</vt:lpstr>
      <vt:lpstr>Advisory Boards and Committee</vt:lpstr>
      <vt:lpstr>Slide 39</vt:lpstr>
      <vt:lpstr>THANKS!</vt:lpstr>
      <vt:lpstr>Advisory Boards and Committee</vt:lpstr>
      <vt:lpstr>Advisory Boards and Committee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RIGHTS OF PERSONS WITH DISABILITIES ACT 2016</dc:title>
  <cp:lastModifiedBy>Guruprasad</cp:lastModifiedBy>
  <cp:revision>56</cp:revision>
  <dcterms:modified xsi:type="dcterms:W3CDTF">2018-08-02T07:11:14Z</dcterms:modified>
</cp:coreProperties>
</file>